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6" r:id="rId5"/>
    <p:sldId id="267" r:id="rId6"/>
    <p:sldId id="269" r:id="rId7"/>
    <p:sldId id="268" r:id="rId8"/>
    <p:sldId id="271" r:id="rId9"/>
    <p:sldId id="270" r:id="rId10"/>
    <p:sldId id="264" r:id="rId11"/>
    <p:sldId id="263" r:id="rId12"/>
    <p:sldId id="265" r:id="rId13"/>
    <p:sldId id="261" r:id="rId14"/>
    <p:sldId id="262"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ys, Jaime" initials="HJ" lastIdx="1" clrIdx="0">
    <p:extLst>
      <p:ext uri="{19B8F6BF-5375-455C-9EA6-DF929625EA0E}">
        <p15:presenceInfo xmlns:p15="http://schemas.microsoft.com/office/powerpoint/2012/main" userId="S-1-5-21-4877312-847146757-1427260136-323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34587"/>
    <a:srgbClr val="DBB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48654" autoAdjust="0"/>
  </p:normalViewPr>
  <p:slideViewPr>
    <p:cSldViewPr snapToGrid="0">
      <p:cViewPr varScale="1">
        <p:scale>
          <a:sx n="19" d="100"/>
          <a:sy n="19" d="100"/>
        </p:scale>
        <p:origin x="1554"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notesViewPr>
    <p:cSldViewPr snapToGrid="0">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AD0A08-C4E3-44F7-80C3-599F91DD9BD8}" type="datetimeFigureOut">
              <a:rPr lang="en-US" smtClean="0"/>
              <a:t>12/12/2019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602803-FEC5-4E8D-BEB1-E90B265ED081}" type="slidenum">
              <a:rPr lang="en-US" smtClean="0"/>
              <a:t>‹#›</a:t>
            </a:fld>
            <a:endParaRPr lang="en-US"/>
          </a:p>
        </p:txBody>
      </p:sp>
    </p:spTree>
    <p:extLst>
      <p:ext uri="{BB962C8B-B14F-4D97-AF65-F5344CB8AC3E}">
        <p14:creationId xmlns:p14="http://schemas.microsoft.com/office/powerpoint/2010/main" val="1976193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normAutofit/>
          </a:bodyPr>
          <a:lstStyle/>
          <a:p>
            <a:r>
              <a:rPr lang="en-US" sz="1200" kern="1200" baseline="0" dirty="0" smtClean="0">
                <a:solidFill>
                  <a:schemeClr val="tx1"/>
                </a:solidFill>
                <a:effectLst/>
                <a:latin typeface="+mn-lt"/>
                <a:ea typeface="MS PGothic" panose="020B0600070205080204" pitchFamily="34" charset="-128"/>
                <a:cs typeface="ＭＳ Ｐゴシック" pitchFamily="-107" charset="-128"/>
              </a:rPr>
              <a:t>I have visited 236 depository libraries.</a:t>
            </a:r>
            <a:endParaRPr lang="en-US" baseline="0"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effectLst/>
            </a:endParaRPr>
          </a:p>
          <a:p>
            <a:endParaRPr lang="en-US" sz="1200" kern="1200" baseline="0" dirty="0" smtClean="0">
              <a:solidFill>
                <a:schemeClr val="tx1"/>
              </a:solidFill>
              <a:effectLst/>
              <a:latin typeface="+mn-lt"/>
              <a:ea typeface="MS PGothic" panose="020B0600070205080204" pitchFamily="34" charset="-128"/>
              <a:cs typeface="ＭＳ Ｐゴシック" pitchFamily="-107" charset="-128"/>
            </a:endParaRPr>
          </a:p>
          <a:p>
            <a:endParaRPr lang="en-US" sz="1200" kern="1200" dirty="0" smtClean="0">
              <a:solidFill>
                <a:schemeClr val="tx1"/>
              </a:solidFill>
              <a:effectLst/>
              <a:latin typeface="+mn-lt"/>
              <a:ea typeface="MS PGothic" panose="020B0600070205080204" pitchFamily="34" charset="-128"/>
              <a:cs typeface="ＭＳ Ｐゴシック" pitchFamily="-107" charset="-128"/>
            </a:endParaRPr>
          </a:p>
          <a:p>
            <a:pPr eaLnBrk="1" hangingPunct="1">
              <a:spcBef>
                <a:spcPct val="0"/>
              </a:spcBef>
            </a:pPr>
            <a:endParaRPr lang="en-US" dirty="0" smtClean="0">
              <a:ea typeface="ＭＳ Ｐゴシック" pitchFamily="-106" charset="-128"/>
            </a:endParaRPr>
          </a:p>
        </p:txBody>
      </p:sp>
      <p:sp>
        <p:nvSpPr>
          <p:cNvPr id="15364" name="Slide Number Placeholder 3"/>
          <p:cNvSpPr>
            <a:spLocks noGrp="1"/>
          </p:cNvSpPr>
          <p:nvPr>
            <p:ph type="sldNum" sz="quarter" idx="5"/>
          </p:nvPr>
        </p:nvSpPr>
        <p:spPr bwMode="auto">
          <a:noFill/>
          <a:ln>
            <a:miter lim="800000"/>
            <a:headEnd/>
            <a:tailEnd/>
          </a:ln>
        </p:spPr>
        <p:txBody>
          <a:bodyPr/>
          <a:lstStyle/>
          <a:p>
            <a:fld id="{D6F346C8-F888-47DB-96F1-3CB27FE89F34}" type="slidenum">
              <a:rPr lang="en-US"/>
              <a:pPr/>
              <a:t>1</a:t>
            </a:fld>
            <a:endParaRPr lang="en-US" dirty="0"/>
          </a:p>
        </p:txBody>
      </p:sp>
    </p:spTree>
    <p:extLst>
      <p:ext uri="{BB962C8B-B14F-4D97-AF65-F5344CB8AC3E}">
        <p14:creationId xmlns:p14="http://schemas.microsoft.com/office/powerpoint/2010/main" val="270379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said they wanted more time and the other was waiting for follow-up</a:t>
            </a:r>
            <a:r>
              <a:rPr lang="en-US" baseline="0" dirty="0" smtClean="0"/>
              <a:t> from GPO.</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11</a:t>
            </a:fld>
            <a:endParaRPr lang="en-US"/>
          </a:p>
        </p:txBody>
      </p:sp>
    </p:spTree>
    <p:extLst>
      <p:ext uri="{BB962C8B-B14F-4D97-AF65-F5344CB8AC3E}">
        <p14:creationId xmlns:p14="http://schemas.microsoft.com/office/powerpoint/2010/main" val="20088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one answered</a:t>
            </a:r>
            <a:r>
              <a:rPr lang="en-US" baseline="0" dirty="0" smtClean="0"/>
              <a:t> that the visit was not beneficial. </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13</a:t>
            </a:fld>
            <a:endParaRPr lang="en-US"/>
          </a:p>
        </p:txBody>
      </p:sp>
    </p:spTree>
    <p:extLst>
      <p:ext uri="{BB962C8B-B14F-4D97-AF65-F5344CB8AC3E}">
        <p14:creationId xmlns:p14="http://schemas.microsoft.com/office/powerpoint/2010/main" val="1434517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a:t>
            </a:r>
            <a:r>
              <a:rPr lang="en-US" baseline="0" dirty="0" smtClean="0"/>
              <a:t> our visits last anywhere from 1-4 hours.   It depends upon a variety of factors such as availability of staff at the library, if training is requested, and how extensive conversations run. </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14</a:t>
            </a:fld>
            <a:endParaRPr lang="en-US"/>
          </a:p>
        </p:txBody>
      </p:sp>
    </p:spTree>
    <p:extLst>
      <p:ext uri="{BB962C8B-B14F-4D97-AF65-F5344CB8AC3E}">
        <p14:creationId xmlns:p14="http://schemas.microsoft.com/office/powerpoint/2010/main" val="2551765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visit is over the outreach librarian will provide additional follow-up.  Every outreach librarian handles the follow up a little differently.  But generally, the director and the coordinator will receive a thank you letter.  The outreach librarian will also provide any follow-up that was promised.  This can be providing links to information that was talked, providing copies of reports, or finding answers to questions that were asked during the visit.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15</a:t>
            </a:fld>
            <a:endParaRPr lang="en-US"/>
          </a:p>
        </p:txBody>
      </p:sp>
    </p:spTree>
    <p:extLst>
      <p:ext uri="{BB962C8B-B14F-4D97-AF65-F5344CB8AC3E}">
        <p14:creationId xmlns:p14="http://schemas.microsoft.com/office/powerpoint/2010/main" val="151549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going out to visit libraries, we noticed a trend.  Many people feel uncomfortable with digital government documents.  These questions are frequently asked during library visits.  It is my goal that after this presentation you will be able to answer these questions. </a:t>
            </a:r>
          </a:p>
        </p:txBody>
      </p:sp>
      <p:sp>
        <p:nvSpPr>
          <p:cNvPr id="4" name="Slide Number Placeholder 3"/>
          <p:cNvSpPr>
            <a:spLocks noGrp="1"/>
          </p:cNvSpPr>
          <p:nvPr>
            <p:ph type="sldNum" sz="quarter" idx="10"/>
          </p:nvPr>
        </p:nvSpPr>
        <p:spPr/>
        <p:txBody>
          <a:bodyPr/>
          <a:lstStyle/>
          <a:p>
            <a:fld id="{ABF2D23A-8D3D-4009-AF28-552DC7C00160}" type="slidenum">
              <a:rPr lang="en-US" smtClean="0"/>
              <a:pPr/>
              <a:t>2</a:t>
            </a:fld>
            <a:endParaRPr lang="en-US" dirty="0"/>
          </a:p>
        </p:txBody>
      </p:sp>
    </p:spTree>
    <p:extLst>
      <p:ext uri="{BB962C8B-B14F-4D97-AF65-F5344CB8AC3E}">
        <p14:creationId xmlns:p14="http://schemas.microsoft.com/office/powerpoint/2010/main" val="408036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past the only time GPO would visit a library was to do an onsite inspection.  GPO employees would show up at the library with a clipboard and conduct an assessment.  So be aware that if your talking to library staff about a GPO visit some people we think back to these old inspections and they may be a bit nervous. </a:t>
            </a:r>
          </a:p>
          <a:p>
            <a:endParaRPr lang="en-US" sz="1200" b="0" i="0" kern="1200" baseline="0" dirty="0" smtClean="0">
              <a:solidFill>
                <a:schemeClr val="tx1"/>
              </a:solidFill>
              <a:effectLst/>
              <a:latin typeface="+mn-lt"/>
              <a:ea typeface="+mn-ea"/>
              <a:cs typeface="+mn-cs"/>
            </a:endParaRPr>
          </a:p>
          <a:p>
            <a:r>
              <a:rPr lang="en-US" dirty="0" smtClean="0"/>
              <a:t>So you may be wondering why GPO is visiting</a:t>
            </a:r>
            <a:r>
              <a:rPr lang="en-US" baseline="0" dirty="0" smtClean="0"/>
              <a:t> depository libraries.  </a:t>
            </a:r>
            <a:r>
              <a:rPr lang="en-US" sz="1200" b="0" i="0" kern="1200" dirty="0" smtClean="0">
                <a:solidFill>
                  <a:schemeClr val="tx1"/>
                </a:solidFill>
                <a:effectLst/>
                <a:latin typeface="+mn-lt"/>
                <a:ea typeface="+mn-ea"/>
                <a:cs typeface="+mn-cs"/>
              </a:rPr>
              <a:t>This is part of our commitment to better support and engage with librarians and library staff at over 1,100 participating libraries in the Federal Depository Library Program (FDLP).  When we visit libraries we get a better understanding of the issues and challenges that our</a:t>
            </a:r>
            <a:r>
              <a:rPr lang="en-US" sz="1200" b="0" i="0" kern="1200" baseline="0" dirty="0" smtClean="0">
                <a:solidFill>
                  <a:schemeClr val="tx1"/>
                </a:solidFill>
                <a:effectLst/>
                <a:latin typeface="+mn-lt"/>
                <a:ea typeface="+mn-ea"/>
                <a:cs typeface="+mn-cs"/>
              </a:rPr>
              <a:t> libraries are facing.  We learn about the unique cooperation among libraries.  We see the unique collections that are in your libraries.  We get fresh ideas for managing the FDLP and ideas for new webinars.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Here are some additional reasons we visit libraries-</a:t>
            </a:r>
          </a:p>
          <a:p>
            <a:endParaRPr lang="en-US" sz="1200" b="0" i="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By library request.  This can be because the library has a new coordinator, they need advice, or they are celebrating an anniversary.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By regional request.  Sometimes regional coordinators will invite us to visit libraries with them.  When ever possible we try to have the regional with us during visits.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We are in the area.  If GPO staff are in the area for a meeting or conference they may ask to visit.  </a:t>
            </a:r>
          </a:p>
          <a:p>
            <a:pPr marL="171450" indent="-171450">
              <a:buFont typeface="Arial" panose="020B0604020202020204" pitchFamily="34" charset="0"/>
              <a:buChar char="•"/>
            </a:pPr>
            <a:r>
              <a:rPr lang="en-US" sz="1200" b="0" i="0" kern="1200" baseline="0" dirty="0" smtClean="0">
                <a:solidFill>
                  <a:schemeClr val="tx1"/>
                </a:solidFill>
                <a:effectLst/>
                <a:latin typeface="+mn-lt"/>
                <a:ea typeface="+mn-ea"/>
                <a:cs typeface="+mn-cs"/>
              </a:rPr>
              <a:t>Because we are trying to visit all the libraries in your state.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because we hear innovative things libraries are doing and want to see for ourselves.  This can help us make sense of what new services GPO can develop to help libraries</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3</a:t>
            </a:fld>
            <a:endParaRPr lang="en-US"/>
          </a:p>
        </p:txBody>
      </p:sp>
    </p:spTree>
    <p:extLst>
      <p:ext uri="{BB962C8B-B14F-4D97-AF65-F5344CB8AC3E}">
        <p14:creationId xmlns:p14="http://schemas.microsoft.com/office/powerpoint/2010/main" val="3692658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dirty="0" smtClean="0">
                <a:ea typeface="ＭＳ Ｐゴシック" pitchFamily="34" charset="-128"/>
              </a:rPr>
              <a:t>If your going to have</a:t>
            </a:r>
            <a:r>
              <a:rPr lang="en-US" baseline="0" dirty="0" smtClean="0">
                <a:ea typeface="ＭＳ Ｐゴシック" pitchFamily="34" charset="-128"/>
              </a:rPr>
              <a:t> a visit from someone at GPO it will most likely be from someone here.  Although other GPO staff members do visit libraries from time to time. </a:t>
            </a:r>
          </a:p>
          <a:p>
            <a:endParaRPr lang="en-US" dirty="0" smtClean="0">
              <a:ea typeface="ＭＳ Ｐゴシック" pitchFamily="34" charset="-128"/>
            </a:endParaRPr>
          </a:p>
          <a:p>
            <a:r>
              <a:rPr lang="en-US" dirty="0" smtClean="0">
                <a:ea typeface="ＭＳ Ｐゴシック" pitchFamily="34" charset="-128"/>
              </a:rPr>
              <a:t>Other</a:t>
            </a:r>
            <a:r>
              <a:rPr lang="en-US" baseline="0" dirty="0" smtClean="0">
                <a:ea typeface="ＭＳ Ｐゴシック" pitchFamily="34" charset="-128"/>
              </a:rPr>
              <a:t> members of LSCM and the executive team at GPO do make visits to libraries, so it is possible that you will receive a call or email from </a:t>
            </a:r>
            <a:r>
              <a:rPr lang="en-US" baseline="0" dirty="0" err="1" smtClean="0">
                <a:ea typeface="ＭＳ Ｐゴシック" pitchFamily="34" charset="-128"/>
              </a:rPr>
              <a:t>somone</a:t>
            </a:r>
            <a:r>
              <a:rPr lang="en-US" baseline="0" dirty="0" smtClean="0">
                <a:ea typeface="ＭＳ Ｐゴシック" pitchFamily="34" charset="-128"/>
              </a:rPr>
              <a:t> not on this slide. </a:t>
            </a:r>
            <a:endParaRPr lang="en-US" dirty="0" smtClean="0">
              <a:ea typeface="ＭＳ Ｐゴシック" pitchFamily="34" charset="-128"/>
            </a:endParaRPr>
          </a:p>
        </p:txBody>
      </p:sp>
      <p:sp>
        <p:nvSpPr>
          <p:cNvPr id="18435" name="Slide Number Placeholder 3"/>
          <p:cNvSpPr>
            <a:spLocks noGrp="1"/>
          </p:cNvSpPr>
          <p:nvPr>
            <p:ph type="sldNum" sz="quarter" idx="5"/>
          </p:nvPr>
        </p:nvSpPr>
        <p:spPr bwMode="auto">
          <a:ln>
            <a:miter lim="800000"/>
            <a:headEnd/>
            <a:tailEnd/>
          </a:ln>
        </p:spPr>
        <p:txBody>
          <a:bodyPr/>
          <a:lstStyle/>
          <a:p>
            <a:pPr>
              <a:defRPr/>
            </a:pPr>
            <a:fld id="{5D32BE8D-0027-4310-93D8-85418D67C910}"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93700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 so let’s talk about the elephant in the room that</a:t>
            </a:r>
            <a:r>
              <a:rPr lang="en-US" baseline="0" dirty="0" smtClean="0"/>
              <a:t> no one wants to talk about.  What if you get a call from GPO about scheduling a visit, but you have some problems with your depository collection.  Maybe you have some unprocessed boxes because you have had a vacant position for a while or you have cataloged tangible depository publications for 6 months because of a catalog migration.   Perhaps you’re a new coordinator and the collection has been neglected for a while.  </a:t>
            </a:r>
          </a:p>
          <a:p>
            <a:endParaRPr lang="en-US" baseline="0" dirty="0" smtClean="0"/>
          </a:p>
          <a:p>
            <a:r>
              <a:rPr lang="en-US" baseline="0" dirty="0" smtClean="0"/>
              <a:t>As these visits are not an assessment, there is no formal written report. If you are being visited by an outreach librarian, they can explain the rules and regulations and how to fix the issue you are facing. </a:t>
            </a:r>
          </a:p>
          <a:p>
            <a:endParaRPr lang="en-US" baseline="0" dirty="0" smtClean="0"/>
          </a:p>
          <a:p>
            <a:r>
              <a:rPr lang="en-US" baseline="0" dirty="0" smtClean="0"/>
              <a:t>If you are having a lot of issues or serious issues such as not providing public access we may offer to come back to do more extensive training with library staff. Usually our visits are shorter, but if your library has a need for a longer visit to work out issues we can make that happen. </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5</a:t>
            </a:fld>
            <a:endParaRPr lang="en-US"/>
          </a:p>
        </p:txBody>
      </p:sp>
    </p:spTree>
    <p:extLst>
      <p:ext uri="{BB962C8B-B14F-4D97-AF65-F5344CB8AC3E}">
        <p14:creationId xmlns:p14="http://schemas.microsoft.com/office/powerpoint/2010/main" val="2245015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 want to describe the process of visiting depository libraries.  The first thing</a:t>
            </a:r>
            <a:r>
              <a:rPr lang="en-US" baseline="0" dirty="0" smtClean="0"/>
              <a:t> we do at GPO is target an area for visits.  I’ve already explained why we visit certain libraries and areas. </a:t>
            </a:r>
          </a:p>
          <a:p>
            <a:endParaRPr lang="en-US" baseline="0" dirty="0" smtClean="0"/>
          </a:p>
          <a:p>
            <a:r>
              <a:rPr lang="en-US" baseline="0" dirty="0" smtClean="0"/>
              <a:t>Once we have decided on the area to visit, we will contact the regional coordinator or coordinators.  The purpose of the call or email is to let them know we are interested in visiting the area.  We ask the regional if they would like to visit libraries with us.  This largely depends on the funding available at the regional library.  GPO does not pay for their visits, but often the regional will ride with GPO staff as we make visits around the state.  We also determine the situation at the depository libraries.  Are libraries in a renovation or is there a new coordinator?  Things like that. </a:t>
            </a:r>
          </a:p>
          <a:p>
            <a:endParaRPr lang="en-US" baseline="0" dirty="0" smtClean="0"/>
          </a:p>
          <a:p>
            <a:r>
              <a:rPr lang="en-US" baseline="0" dirty="0" smtClean="0"/>
              <a:t>After communicating with the regional, the outreach librarian will reach out to the coordinators at each library they plan to visit. During the call the outreach librarian will explain who they are and that they want to visit.  Usually there is very little wiggle room on date and time of the visit.  This is because the outreach librarian maybe planning out a week long trip to as many as 10 libraries.  If the coordinator is not available we may try to meet with other depository staff or a director.  As we make it out to libraries so infrequently, we try not to miss an opportunity to visit when we are in the area.   If visiting your library is not possible please let us know.  We will try to visit the next time we are in the area, but it is not known when the next time will be. </a:t>
            </a:r>
          </a:p>
          <a:p>
            <a:endParaRPr lang="en-US" baseline="0" dirty="0" smtClean="0"/>
          </a:p>
          <a:p>
            <a:r>
              <a:rPr lang="en-US" baseline="0" dirty="0" smtClean="0"/>
              <a:t>When scheduling the visit we will ask to get a tour of the collection.  If you have a physical collection we would like to see the collection.  If your collection is integrated it is much more difficult to see the depository collection, but if you can show us some areas where there are documents it would be appreciated.   We are also interested in seeing computers used for depository users, depository promotion, and processing areas.  We also offer customized training for library staff.  We can present the training for as many as 60 people or as few as 1.  It makes no difference to us. </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6</a:t>
            </a:fld>
            <a:endParaRPr lang="en-US"/>
          </a:p>
        </p:txBody>
      </p:sp>
    </p:spTree>
    <p:extLst>
      <p:ext uri="{BB962C8B-B14F-4D97-AF65-F5344CB8AC3E}">
        <p14:creationId xmlns:p14="http://schemas.microsoft.com/office/powerpoint/2010/main" val="60426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Typically we give about a month’s notice of a visit.  In that time there maybe some back and forth as arrangements are made.  It would be very helpful to provide the outreach librarian with a campus map and information on parking.  Also if navigating in the area is difficult because of construction, your campus lacks signage, or your library location is wrong in google maps, please let us know. </a:t>
            </a:r>
          </a:p>
          <a:p>
            <a:endParaRPr lang="en-US" baseline="0" dirty="0" smtClean="0"/>
          </a:p>
          <a:p>
            <a:r>
              <a:rPr lang="en-US" baseline="0" dirty="0" smtClean="0"/>
              <a:t>This is a good time to ask about any questions you may have.  One question I get is how to prepare.  Do you need to prepare a self-study before the visit?  It is not required, but completing a self-study might help you to answer questions when GPO staff members come to visit. I would recommend being prepared to answer basic questions about your depository collection.  For example, where is it, who uses it, how do you promote it, how do you catalog tangible and digital depository resources?</a:t>
            </a:r>
          </a:p>
          <a:p>
            <a:endParaRPr lang="en-US" baseline="0" dirty="0" smtClean="0"/>
          </a:p>
          <a:p>
            <a:r>
              <a:rPr lang="en-US" baseline="0" dirty="0" smtClean="0"/>
              <a:t>About a week prior to the visit we will reach out and touch base again to make sure the visit is on and to ensure we have correct addresses and parking in formation.  We will also give you our work cell phone numbers.  If there is any need to contact us the week of the visit calling the work cell phone is your best bet.  Although as we are visiting other libraries and traveling you may need to leave a message. </a:t>
            </a:r>
          </a:p>
          <a:p>
            <a:endParaRPr lang="en-US" baseline="0" dirty="0" smtClean="0"/>
          </a:p>
          <a:p>
            <a:r>
              <a:rPr lang="en-US" baseline="0" dirty="0" smtClean="0"/>
              <a:t>During the visit we try to arrive a few minutes early to make sure we are on time and also to take pictures of the library building. During the visit we will also ask to take a photo with depository staff.   GPO likes to post pictures of these visits to social media platforms such as </a:t>
            </a:r>
            <a:r>
              <a:rPr lang="en-US" baseline="0" dirty="0" err="1" smtClean="0"/>
              <a:t>facebook</a:t>
            </a:r>
            <a:r>
              <a:rPr lang="en-US" baseline="0" dirty="0" smtClean="0"/>
              <a:t> and twitter.  When choosing a location we tell coordinators to pick something you are proud of, something unique or interesting, or something that says the library’s name.  The photo does not have to be connected to the FDLP.  Taking photos in front of windows or glass cases can be difficult as it bounces light so we try to avoid those photos.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7</a:t>
            </a:fld>
            <a:endParaRPr lang="en-US"/>
          </a:p>
        </p:txBody>
      </p:sp>
    </p:spTree>
    <p:extLst>
      <p:ext uri="{BB962C8B-B14F-4D97-AF65-F5344CB8AC3E}">
        <p14:creationId xmlns:p14="http://schemas.microsoft.com/office/powerpoint/2010/main" val="1024505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The visit lasts anywhere from 1 hour to 4 hours.  It really depends on the needs of the library.  Some libraries request a lot of training others just want an informal chat about depositories issues. If requested training this is the time we would provide it.  Having a computer and someway to project power point slides is very helpful.  We typically will have our presentation on a power point slide.</a:t>
            </a:r>
          </a:p>
          <a:p>
            <a:endParaRPr lang="en-US" baseline="0" dirty="0" smtClean="0"/>
          </a:p>
          <a:p>
            <a:r>
              <a:rPr lang="en-US" baseline="0" dirty="0" smtClean="0"/>
              <a:t>During this time period we can give you customized advice about what issues your depository is facing. </a:t>
            </a:r>
          </a:p>
          <a:p>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8</a:t>
            </a:fld>
            <a:endParaRPr lang="en-US"/>
          </a:p>
        </p:txBody>
      </p:sp>
    </p:spTree>
    <p:extLst>
      <p:ext uri="{BB962C8B-B14F-4D97-AF65-F5344CB8AC3E}">
        <p14:creationId xmlns:p14="http://schemas.microsoft.com/office/powerpoint/2010/main" val="84004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is a new type of visit for GPO,</a:t>
            </a:r>
            <a:r>
              <a:rPr lang="en-US" baseline="0" dirty="0" smtClean="0"/>
              <a:t> we are trying to determine if these visits are helpful.  So after a visit you may receive one of these cards or be asked to take a survey.   We use this data to determine if our visits to the libraries are beneficial. We also use written comments to help make changes to the visits.</a:t>
            </a:r>
            <a:endParaRPr lang="en-US" dirty="0"/>
          </a:p>
        </p:txBody>
      </p:sp>
      <p:sp>
        <p:nvSpPr>
          <p:cNvPr id="4" name="Slide Number Placeholder 3"/>
          <p:cNvSpPr>
            <a:spLocks noGrp="1"/>
          </p:cNvSpPr>
          <p:nvPr>
            <p:ph type="sldNum" sz="quarter" idx="10"/>
          </p:nvPr>
        </p:nvSpPr>
        <p:spPr/>
        <p:txBody>
          <a:bodyPr/>
          <a:lstStyle/>
          <a:p>
            <a:fld id="{F9602803-FEC5-4E8D-BEB1-E90B265ED081}" type="slidenum">
              <a:rPr lang="en-US" smtClean="0"/>
              <a:t>9</a:t>
            </a:fld>
            <a:endParaRPr lang="en-US"/>
          </a:p>
        </p:txBody>
      </p:sp>
    </p:spTree>
    <p:extLst>
      <p:ext uri="{BB962C8B-B14F-4D97-AF65-F5344CB8AC3E}">
        <p14:creationId xmlns:p14="http://schemas.microsoft.com/office/powerpoint/2010/main" val="169305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l">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2152190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64049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901962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804775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310148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p:nvPr userDrawn="1"/>
        </p:nvSpPr>
        <p:spPr>
          <a:xfrm>
            <a:off x="839787" y="1143000"/>
            <a:ext cx="10503569" cy="445168"/>
          </a:xfrm>
          <a:prstGeom prst="rect">
            <a:avLst/>
          </a:prstGeom>
          <a:solidFill>
            <a:srgbClr val="73458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9787" y="987425"/>
            <a:ext cx="3932237" cy="600743"/>
          </a:xfrm>
        </p:spPr>
        <p:txBody>
          <a:bodyPr anchor="b">
            <a:normAutofit/>
          </a:bodyPr>
          <a:lstStyle>
            <a:lvl1pPr>
              <a:defRPr sz="2200">
                <a:solidFill>
                  <a:schemeClr val="bg1"/>
                </a:solidFill>
              </a:defRPr>
            </a:lvl1pPr>
          </a:lstStyle>
          <a:p>
            <a:r>
              <a:rPr lang="en-US" dirty="0" smtClean="0"/>
              <a:t>Important Stuff: Highlights</a:t>
            </a:r>
            <a:endParaRPr lang="en-US" dirty="0"/>
          </a:p>
        </p:txBody>
      </p:sp>
      <p:sp>
        <p:nvSpPr>
          <p:cNvPr id="3" name="Content Placeholder 2"/>
          <p:cNvSpPr>
            <a:spLocks noGrp="1"/>
          </p:cNvSpPr>
          <p:nvPr>
            <p:ph idx="1"/>
          </p:nvPr>
        </p:nvSpPr>
        <p:spPr>
          <a:xfrm>
            <a:off x="5171156" y="2057401"/>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This will be paragraph text if you need to say a lot of things about things. This will be paragraph text if you need to say a lot of things about things.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This will be paragraph text if you need to say a lot of things about things. This will be paragraph text if you need to say a lot of things about things.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smtClean="0"/>
          </a:p>
          <a:p>
            <a:pPr lvl="0"/>
            <a:endParaRPr lang="en-US" dirty="0" smtClean="0"/>
          </a:p>
        </p:txBody>
      </p:sp>
    </p:spTree>
    <p:extLst>
      <p:ext uri="{BB962C8B-B14F-4D97-AF65-F5344CB8AC3E}">
        <p14:creationId xmlns:p14="http://schemas.microsoft.com/office/powerpoint/2010/main" val="387172014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135460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136432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dlp.gov/"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hyperlink" Target="https://www.govinfo.gov/" TargetMode="Externa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hyperlink" Target="https://catalog.gpo.gov/F"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Rectangle 10"/>
          <p:cNvSpPr/>
          <p:nvPr userDrawn="1"/>
        </p:nvSpPr>
        <p:spPr>
          <a:xfrm>
            <a:off x="0" y="6483400"/>
            <a:ext cx="12192000" cy="383391"/>
          </a:xfrm>
          <a:prstGeom prst="rect">
            <a:avLst/>
          </a:prstGeom>
          <a:solidFill>
            <a:srgbClr val="DBB9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522410"/>
          </a:xfrm>
          <a:prstGeom prst="rect">
            <a:avLst/>
          </a:prstGeom>
        </p:spPr>
      </p:pic>
      <p:pic>
        <p:nvPicPr>
          <p:cNvPr id="9" name="Picture 8"/>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98039" y="149411"/>
            <a:ext cx="528102" cy="491258"/>
          </a:xfrm>
          <a:prstGeom prst="rect">
            <a:avLst/>
          </a:prstGeom>
        </p:spPr>
      </p:pic>
      <p:sp>
        <p:nvSpPr>
          <p:cNvPr id="10" name="TextBox 9"/>
          <p:cNvSpPr txBox="1"/>
          <p:nvPr userDrawn="1"/>
        </p:nvSpPr>
        <p:spPr>
          <a:xfrm>
            <a:off x="833714" y="95621"/>
            <a:ext cx="6096000" cy="400110"/>
          </a:xfrm>
          <a:prstGeom prst="rect">
            <a:avLst/>
          </a:prstGeom>
          <a:noFill/>
        </p:spPr>
        <p:txBody>
          <a:bodyPr wrap="square" rtlCol="0">
            <a:spAutoFit/>
          </a:bodyPr>
          <a:lstStyle/>
          <a:p>
            <a:r>
              <a:rPr lang="en-US" sz="2000" dirty="0" smtClean="0">
                <a:solidFill>
                  <a:schemeClr val="accent5">
                    <a:lumMod val="75000"/>
                  </a:schemeClr>
                </a:solidFill>
                <a:latin typeface="Trajan Pro" panose="02020502050506020301" pitchFamily="18" charset="0"/>
              </a:rPr>
              <a:t>Federal Depository Library Program</a:t>
            </a:r>
            <a:endParaRPr lang="en-US" sz="2000" dirty="0">
              <a:solidFill>
                <a:schemeClr val="accent5">
                  <a:lumMod val="75000"/>
                </a:schemeClr>
              </a:solidFill>
              <a:latin typeface="Trajan Pro" panose="02020502050506020301" pitchFamily="18" charset="0"/>
            </a:endParaRPr>
          </a:p>
        </p:txBody>
      </p:sp>
      <p:pic>
        <p:nvPicPr>
          <p:cNvPr id="12" name="Picture 1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341227" y="6535488"/>
            <a:ext cx="2564136" cy="255722"/>
          </a:xfrm>
          <a:prstGeom prst="rect">
            <a:avLst/>
          </a:prstGeom>
        </p:spPr>
      </p:pic>
      <p:sp>
        <p:nvSpPr>
          <p:cNvPr id="5" name="TextBox 4"/>
          <p:cNvSpPr txBox="1"/>
          <p:nvPr userDrawn="1"/>
        </p:nvSpPr>
        <p:spPr>
          <a:xfrm>
            <a:off x="187848" y="6540238"/>
            <a:ext cx="6381394" cy="246221"/>
          </a:xfrm>
          <a:prstGeom prst="rect">
            <a:avLst/>
          </a:prstGeom>
          <a:noFill/>
        </p:spPr>
        <p:txBody>
          <a:bodyPr wrap="square" rtlCol="0">
            <a:spAutoFit/>
          </a:bodyPr>
          <a:lstStyle/>
          <a:p>
            <a:r>
              <a:rPr lang="en-US" sz="1000" dirty="0" smtClean="0">
                <a:latin typeface="Myriad Pro" panose="020B0503030403020204" pitchFamily="34" charset="0"/>
                <a:hlinkClick r:id="rId13"/>
              </a:rPr>
              <a:t>https://www.fdlp.gov</a:t>
            </a:r>
            <a:r>
              <a:rPr lang="en-US" sz="1000" baseline="0" dirty="0" smtClean="0">
                <a:latin typeface="Myriad Pro" panose="020B0503030403020204" pitchFamily="34" charset="0"/>
              </a:rPr>
              <a:t> </a:t>
            </a:r>
            <a:r>
              <a:rPr lang="en-US" sz="1000" dirty="0" smtClean="0">
                <a:latin typeface="Myriad Pro" panose="020B0503030403020204" pitchFamily="34" charset="0"/>
              </a:rPr>
              <a:t> |</a:t>
            </a:r>
            <a:r>
              <a:rPr lang="en-US" sz="1000" baseline="0" dirty="0" smtClean="0">
                <a:latin typeface="Myriad Pro" panose="020B0503030403020204" pitchFamily="34" charset="0"/>
              </a:rPr>
              <a:t>  </a:t>
            </a:r>
            <a:r>
              <a:rPr lang="en-US" sz="1000" dirty="0" smtClean="0">
                <a:latin typeface="Myriad Pro" panose="020B0503030403020204" pitchFamily="34" charset="0"/>
                <a:hlinkClick r:id="rId14"/>
              </a:rPr>
              <a:t>https://catalog.gpo.gov </a:t>
            </a:r>
            <a:r>
              <a:rPr lang="en-US" sz="1000" dirty="0" smtClean="0">
                <a:latin typeface="Myriad Pro" panose="020B0503030403020204" pitchFamily="34" charset="0"/>
              </a:rPr>
              <a:t> |  </a:t>
            </a:r>
            <a:r>
              <a:rPr lang="en-US" sz="1000" dirty="0" smtClean="0">
                <a:latin typeface="Myriad Pro" panose="020B0503030403020204" pitchFamily="34" charset="0"/>
                <a:hlinkClick r:id="rId15"/>
              </a:rPr>
              <a:t>https://www.govinfo.gov </a:t>
            </a:r>
            <a:endParaRPr lang="en-US" sz="1000" dirty="0">
              <a:latin typeface="Myriad Pro" panose="020B0503030403020204" pitchFamily="34" charset="0"/>
            </a:endParaRPr>
          </a:p>
        </p:txBody>
      </p:sp>
    </p:spTree>
    <p:extLst>
      <p:ext uri="{BB962C8B-B14F-4D97-AF65-F5344CB8AC3E}">
        <p14:creationId xmlns:p14="http://schemas.microsoft.com/office/powerpoint/2010/main" val="1740145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60" r:id="rId8"/>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3600" kern="1200">
          <a:solidFill>
            <a:schemeClr val="accent1">
              <a:lumMod val="75000"/>
            </a:schemeClr>
          </a:solidFill>
          <a:latin typeface="Adobe Gothic Std B" panose="020B0800000000000000" pitchFamily="34" charset="-128"/>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dobe Arabic" panose="02040503050201020203" pitchFamily="18" charset="-78"/>
          <a:ea typeface="+mn-ea"/>
          <a:cs typeface="Adobe Arabic" panose="02040503050201020203" pitchFamily="18" charset="-7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dobe Arabic" panose="02040503050201020203" pitchFamily="18" charset="-78"/>
          <a:ea typeface="+mn-ea"/>
          <a:cs typeface="Adobe Arabic" panose="02040503050201020203" pitchFamily="18" charset="-78"/>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dobe Arabic" panose="02040503050201020203" pitchFamily="18" charset="-78"/>
          <a:ea typeface="+mn-ea"/>
          <a:cs typeface="Adobe Arabic" panose="02040503050201020203" pitchFamily="18" charset="-78"/>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Arabic" panose="02040503050201020203" pitchFamily="18" charset="-78"/>
          <a:ea typeface="+mn-ea"/>
          <a:cs typeface="Adobe Arabic" panose="02040503050201020203" pitchFamily="18" charset="-78"/>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dobe Arabic" panose="02040503050201020203" pitchFamily="18" charset="-78"/>
          <a:ea typeface="+mn-ea"/>
          <a:cs typeface="Adobe Arabic" panose="02040503050201020203" pitchFamily="18" charset="-7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bwMode="auto">
          <a:xfrm>
            <a:off x="1524000" y="990600"/>
            <a:ext cx="9296400" cy="3352800"/>
          </a:xfrm>
          <a:ln>
            <a:miter lim="800000"/>
            <a:headEnd/>
            <a:tailEnd/>
          </a:ln>
        </p:spPr>
        <p:txBody>
          <a:bodyPr vert="horz" wrap="square" lIns="91440" tIns="45720" rIns="91440" bIns="45720" numCol="1" rtlCol="0" anchor="t" anchorCtr="0" compatLnSpc="1">
            <a:prstTxWarp prst="textNoShape">
              <a:avLst/>
            </a:prstTxWarp>
            <a:normAutofit fontScale="90000"/>
          </a:bodyPr>
          <a:lstStyle/>
          <a:p>
            <a:pPr algn="ctr">
              <a:spcAft>
                <a:spcPts val="6000"/>
              </a:spcAft>
            </a:pPr>
            <a:r>
              <a:rPr lang="en-US" altLang="en-US" sz="4800" b="1" dirty="0" smtClean="0">
                <a:solidFill>
                  <a:srgbClr val="376092"/>
                </a:solidFill>
                <a:latin typeface="Helvetica" charset="0"/>
                <a:ea typeface="ＭＳ Ｐゴシック" pitchFamily="34" charset="-128"/>
              </a:rPr>
              <a:t/>
            </a:r>
            <a:br>
              <a:rPr lang="en-US" altLang="en-US" sz="4800" b="1" dirty="0" smtClean="0">
                <a:solidFill>
                  <a:srgbClr val="376092"/>
                </a:solidFill>
                <a:latin typeface="Helvetica" charset="0"/>
                <a:ea typeface="ＭＳ Ｐゴシック" pitchFamily="34" charset="-128"/>
              </a:rPr>
            </a:br>
            <a:r>
              <a:rPr lang="en-US" altLang="en-US" sz="4800" b="1" dirty="0">
                <a:solidFill>
                  <a:srgbClr val="376092"/>
                </a:solidFill>
                <a:latin typeface="+mn-lt"/>
                <a:ea typeface="ＭＳ Ｐゴシック" pitchFamily="34" charset="-128"/>
              </a:rPr>
              <a:t>GPO on the Go: Condensed, Collaborative, Constructive Conversations</a:t>
            </a:r>
            <a:r>
              <a:rPr lang="en-US" altLang="en-US" sz="4800" b="1" dirty="0" smtClean="0">
                <a:solidFill>
                  <a:srgbClr val="376092"/>
                </a:solidFill>
                <a:latin typeface="Helvetica" charset="0"/>
                <a:ea typeface="ＭＳ Ｐゴシック" pitchFamily="34" charset="-128"/>
              </a:rPr>
              <a:t/>
            </a:r>
            <a:br>
              <a:rPr lang="en-US" altLang="en-US" sz="4800" b="1" dirty="0" smtClean="0">
                <a:solidFill>
                  <a:srgbClr val="376092"/>
                </a:solidFill>
                <a:latin typeface="Helvetica" charset="0"/>
                <a:ea typeface="ＭＳ Ｐゴシック" pitchFamily="34" charset="-128"/>
              </a:rPr>
            </a:br>
            <a:endParaRPr lang="en-US" sz="4800" b="1" dirty="0">
              <a:solidFill>
                <a:srgbClr val="7F7F7F"/>
              </a:solidFill>
              <a:latin typeface="Helvetica" pitchFamily="-106" charset="0"/>
              <a:ea typeface="ＭＳ Ｐゴシック" pitchFamily="-106" charset="-128"/>
              <a:cs typeface="Helvetica" pitchFamily="-10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3562350"/>
            <a:ext cx="1752600" cy="1562100"/>
          </a:xfrm>
          <a:prstGeom prst="rect">
            <a:avLst/>
          </a:prstGeom>
        </p:spPr>
      </p:pic>
      <p:sp>
        <p:nvSpPr>
          <p:cNvPr id="2" name="TextBox 1"/>
          <p:cNvSpPr txBox="1"/>
          <p:nvPr/>
        </p:nvSpPr>
        <p:spPr>
          <a:xfrm>
            <a:off x="8510154" y="5257801"/>
            <a:ext cx="3681845" cy="1200329"/>
          </a:xfrm>
          <a:prstGeom prst="rect">
            <a:avLst/>
          </a:prstGeom>
          <a:noFill/>
        </p:spPr>
        <p:txBody>
          <a:bodyPr wrap="square" rtlCol="0">
            <a:spAutoFit/>
          </a:bodyPr>
          <a:lstStyle/>
          <a:p>
            <a:r>
              <a:rPr lang="en-US" dirty="0"/>
              <a:t>Jaime Hays</a:t>
            </a:r>
          </a:p>
          <a:p>
            <a:r>
              <a:rPr lang="en-US" dirty="0"/>
              <a:t>Outreach Librarian</a:t>
            </a:r>
          </a:p>
          <a:p>
            <a:r>
              <a:rPr lang="en-US" dirty="0"/>
              <a:t>GPO</a:t>
            </a:r>
          </a:p>
          <a:p>
            <a:r>
              <a:rPr lang="en-US" dirty="0"/>
              <a:t>jhays@gpo.gov</a:t>
            </a:r>
          </a:p>
        </p:txBody>
      </p:sp>
    </p:spTree>
    <p:extLst>
      <p:ext uri="{BB962C8B-B14F-4D97-AF65-F5344CB8AC3E}">
        <p14:creationId xmlns:p14="http://schemas.microsoft.com/office/powerpoint/2010/main" val="833379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1866400" y="511475"/>
            <a:ext cx="8229600" cy="369332"/>
          </a:xfrm>
          <a:prstGeom prst="rect">
            <a:avLst/>
          </a:prstGeom>
          <a:noFill/>
        </p:spPr>
        <p:txBody>
          <a:bodyPr wrap="square" rtlCol="0"/>
          <a:lstStyle/>
          <a:p>
            <a:r>
              <a:rPr lang="en-US" sz="2200" dirty="0" smtClean="0"/>
              <a:t>Did </a:t>
            </a:r>
            <a:r>
              <a:rPr lang="en-US" sz="2200" dirty="0"/>
              <a:t>the visit scheduling process accommodate your needs and run smoothly?</a:t>
            </a:r>
          </a:p>
        </p:txBody>
      </p:sp>
      <p:pic>
        <p:nvPicPr>
          <p:cNvPr id="3" name="Object 2"/>
          <p:cNvPicPr>
            <a:picLocks noChangeAspect="1"/>
          </p:cNvPicPr>
          <p:nvPr/>
        </p:nvPicPr>
        <p:blipFill>
          <a:blip r:embed="rId2" cstate="print"/>
          <a:stretch>
            <a:fillRect/>
          </a:stretch>
        </p:blipFill>
        <p:spPr>
          <a:xfrm>
            <a:off x="2096000" y="1200000"/>
            <a:ext cx="8000000" cy="5000000"/>
          </a:xfrm>
          <a:prstGeom prst="rect">
            <a:avLst/>
          </a:prstGeom>
        </p:spPr>
      </p:pic>
    </p:spTree>
    <p:extLst>
      <p:ext uri="{BB962C8B-B14F-4D97-AF65-F5344CB8AC3E}">
        <p14:creationId xmlns:p14="http://schemas.microsoft.com/office/powerpoint/2010/main" val="56647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96000" y="440037"/>
            <a:ext cx="8229600" cy="369332"/>
          </a:xfrm>
          <a:prstGeom prst="rect">
            <a:avLst/>
          </a:prstGeom>
          <a:noFill/>
        </p:spPr>
        <p:txBody>
          <a:bodyPr wrap="square" rtlCol="0"/>
          <a:lstStyle/>
          <a:p>
            <a:r>
              <a:rPr lang="en-US" sz="2200" dirty="0" smtClean="0"/>
              <a:t>Were </a:t>
            </a:r>
            <a:r>
              <a:rPr lang="en-US" sz="2200" dirty="0"/>
              <a:t>all the questions you had during or after the visit answered to your satisfaction by GPO?  Please explain as needed.</a:t>
            </a:r>
          </a:p>
        </p:txBody>
      </p:sp>
      <p:pic>
        <p:nvPicPr>
          <p:cNvPr id="3" name="Object 2"/>
          <p:cNvPicPr>
            <a:picLocks noChangeAspect="1"/>
          </p:cNvPicPr>
          <p:nvPr/>
        </p:nvPicPr>
        <p:blipFill>
          <a:blip r:embed="rId3" cstate="print"/>
          <a:stretch>
            <a:fillRect/>
          </a:stretch>
        </p:blipFill>
        <p:spPr>
          <a:xfrm>
            <a:off x="1793831" y="1128713"/>
            <a:ext cx="8833938" cy="5228450"/>
          </a:xfrm>
          <a:prstGeom prst="rect">
            <a:avLst/>
          </a:prstGeom>
        </p:spPr>
      </p:pic>
    </p:spTree>
    <p:extLst>
      <p:ext uri="{BB962C8B-B14F-4D97-AF65-F5344CB8AC3E}">
        <p14:creationId xmlns:p14="http://schemas.microsoft.com/office/powerpoint/2010/main" val="38125139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96000" y="497187"/>
            <a:ext cx="8229600" cy="369332"/>
          </a:xfrm>
          <a:prstGeom prst="rect">
            <a:avLst/>
          </a:prstGeom>
          <a:noFill/>
        </p:spPr>
        <p:txBody>
          <a:bodyPr wrap="square" rtlCol="0"/>
          <a:lstStyle/>
          <a:p>
            <a:r>
              <a:rPr lang="en-US" sz="2200" dirty="0" smtClean="0"/>
              <a:t>Was </a:t>
            </a:r>
            <a:r>
              <a:rPr lang="en-US" sz="2200" dirty="0"/>
              <a:t>the visit beneficial?  Please explain as needed.</a:t>
            </a:r>
          </a:p>
        </p:txBody>
      </p:sp>
      <p:pic>
        <p:nvPicPr>
          <p:cNvPr id="3" name="Object 2"/>
          <p:cNvPicPr>
            <a:picLocks noChangeAspect="1"/>
          </p:cNvPicPr>
          <p:nvPr/>
        </p:nvPicPr>
        <p:blipFill>
          <a:blip r:embed="rId2" cstate="print"/>
          <a:stretch>
            <a:fillRect/>
          </a:stretch>
        </p:blipFill>
        <p:spPr>
          <a:xfrm>
            <a:off x="2096000" y="1200000"/>
            <a:ext cx="8000000" cy="5000000"/>
          </a:xfrm>
          <a:prstGeom prst="rect">
            <a:avLst/>
          </a:prstGeom>
        </p:spPr>
      </p:pic>
    </p:spTree>
    <p:extLst>
      <p:ext uri="{BB962C8B-B14F-4D97-AF65-F5344CB8AC3E}">
        <p14:creationId xmlns:p14="http://schemas.microsoft.com/office/powerpoint/2010/main" val="2685403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838"/>
            <a:ext cx="12192000" cy="1325563"/>
          </a:xfrm>
        </p:spPr>
        <p:txBody>
          <a:bodyPr/>
          <a:lstStyle/>
          <a:p>
            <a:pPr algn="ctr"/>
            <a:r>
              <a:rPr lang="en-US" b="1" dirty="0">
                <a:solidFill>
                  <a:schemeClr val="accent1">
                    <a:lumMod val="50000"/>
                  </a:schemeClr>
                </a:solidFill>
                <a:latin typeface="+mn-lt"/>
              </a:rPr>
              <a:t>Was the visit beneficial?  </a:t>
            </a:r>
          </a:p>
        </p:txBody>
      </p:sp>
      <p:sp>
        <p:nvSpPr>
          <p:cNvPr id="3" name="Content Placeholder 2"/>
          <p:cNvSpPr>
            <a:spLocks noGrp="1"/>
          </p:cNvSpPr>
          <p:nvPr>
            <p:ph idx="1"/>
          </p:nvPr>
        </p:nvSpPr>
        <p:spPr>
          <a:xfrm>
            <a:off x="0" y="983410"/>
            <a:ext cx="12192000" cy="5503654"/>
          </a:xfrm>
        </p:spPr>
        <p:txBody>
          <a:bodyPr>
            <a:noAutofit/>
          </a:bodyPr>
          <a:lstStyle/>
          <a:p>
            <a:r>
              <a:rPr lang="en-US" sz="2000" dirty="0">
                <a:latin typeface="+mn-lt"/>
              </a:rPr>
              <a:t>Though we did not have a lot of time to devote tot he visit, It was reassuring to learn that other libraries are experiencing the same challenges we are with government documents and the collection in general (how to right-size) and to see how </a:t>
            </a:r>
            <a:r>
              <a:rPr lang="en-US" sz="2000" dirty="0" err="1">
                <a:latin typeface="+mn-lt"/>
              </a:rPr>
              <a:t>Libguides</a:t>
            </a:r>
            <a:r>
              <a:rPr lang="en-US" sz="2000" dirty="0">
                <a:latin typeface="+mn-lt"/>
              </a:rPr>
              <a:t> could benefit us</a:t>
            </a:r>
            <a:r>
              <a:rPr lang="en-US" sz="2000" dirty="0" smtClean="0">
                <a:latin typeface="+mn-lt"/>
              </a:rPr>
              <a:t>.</a:t>
            </a:r>
          </a:p>
          <a:p>
            <a:r>
              <a:rPr lang="en-US" sz="2000" dirty="0">
                <a:latin typeface="+mn-lt"/>
              </a:rPr>
              <a:t>Very helpful! Hands-on practice with FDLP eXchange helped us all feel more comfortable about using the </a:t>
            </a:r>
            <a:r>
              <a:rPr lang="en-US" sz="2000" dirty="0" smtClean="0">
                <a:latin typeface="+mn-lt"/>
              </a:rPr>
              <a:t>tool.</a:t>
            </a:r>
          </a:p>
          <a:p>
            <a:r>
              <a:rPr lang="en-US" sz="2000" dirty="0">
                <a:latin typeface="+mn-lt"/>
              </a:rPr>
              <a:t>Both myself and the other staff member who work with government documents are new to the positions (1 year and less than 1 year respectively) and we felt that this was a great opportunity to expand our knowledge of what we should and shouldn't be doing, as well as learning about tools to make our workflow more efficient. We feel much more confident in our positions after this visit and training</a:t>
            </a:r>
            <a:r>
              <a:rPr lang="en-US" sz="2000" dirty="0" smtClean="0">
                <a:latin typeface="+mn-lt"/>
              </a:rPr>
              <a:t>.</a:t>
            </a:r>
          </a:p>
          <a:p>
            <a:r>
              <a:rPr lang="en-US" sz="2000" dirty="0" smtClean="0">
                <a:latin typeface="+mn-lt"/>
              </a:rPr>
              <a:t>Training </a:t>
            </a:r>
            <a:r>
              <a:rPr lang="en-US" sz="2000" dirty="0">
                <a:latin typeface="+mn-lt"/>
              </a:rPr>
              <a:t>was tailored to our specific situation, and several staff were able to participate.  Our Regional coordinator also attended, which was very helpful</a:t>
            </a:r>
            <a:r>
              <a:rPr lang="en-US" sz="2000" dirty="0" smtClean="0">
                <a:latin typeface="+mn-lt"/>
              </a:rPr>
              <a:t>.</a:t>
            </a:r>
          </a:p>
          <a:p>
            <a:r>
              <a:rPr lang="en-US" sz="2000" dirty="0">
                <a:latin typeface="+mn-lt"/>
              </a:rPr>
              <a:t>It was very timely, as we are moving toward a more "electronic" depository. It helped clarify some of the process. It was very useful to get insight from the GPO librarian's on this transition, as well as some input about other libraries in our state that are doing the same thing and that we could network with for shared experiences. They also gave us a better knowledge of the Stewardship Program, so we are considering doing something for that</a:t>
            </a:r>
            <a:r>
              <a:rPr lang="en-US" sz="2000" dirty="0" smtClean="0">
                <a:latin typeface="+mn-lt"/>
              </a:rPr>
              <a:t>.</a:t>
            </a:r>
          </a:p>
          <a:p>
            <a:r>
              <a:rPr lang="en-US" sz="2000" dirty="0">
                <a:latin typeface="+mn-lt"/>
              </a:rPr>
              <a:t>I found the feedback received about what we are doing well as a selective and areas in need of improvement extremely valuable. </a:t>
            </a:r>
          </a:p>
        </p:txBody>
      </p:sp>
    </p:spTree>
    <p:extLst>
      <p:ext uri="{BB962C8B-B14F-4D97-AF65-F5344CB8AC3E}">
        <p14:creationId xmlns:p14="http://schemas.microsoft.com/office/powerpoint/2010/main" val="64910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txBox="1"/>
          <p:nvPr/>
        </p:nvSpPr>
        <p:spPr>
          <a:xfrm>
            <a:off x="2096000" y="773518"/>
            <a:ext cx="8229600" cy="369332"/>
          </a:xfrm>
          <a:prstGeom prst="rect">
            <a:avLst/>
          </a:prstGeom>
          <a:noFill/>
        </p:spPr>
        <p:txBody>
          <a:bodyPr wrap="square" rtlCol="0"/>
          <a:lstStyle/>
          <a:p>
            <a:r>
              <a:rPr lang="en-US" sz="2200" dirty="0" smtClean="0"/>
              <a:t>Was </a:t>
            </a:r>
            <a:r>
              <a:rPr lang="en-US" sz="2200" dirty="0"/>
              <a:t>the length of time of the visit appropriate?</a:t>
            </a:r>
          </a:p>
        </p:txBody>
      </p:sp>
      <p:pic>
        <p:nvPicPr>
          <p:cNvPr id="3" name="Object 2"/>
          <p:cNvPicPr>
            <a:picLocks noChangeAspect="1"/>
          </p:cNvPicPr>
          <p:nvPr/>
        </p:nvPicPr>
        <p:blipFill>
          <a:blip r:embed="rId3" cstate="print"/>
          <a:stretch>
            <a:fillRect/>
          </a:stretch>
        </p:blipFill>
        <p:spPr>
          <a:xfrm>
            <a:off x="2096000" y="1200000"/>
            <a:ext cx="8000000" cy="5000000"/>
          </a:xfrm>
          <a:prstGeom prst="rect">
            <a:avLst/>
          </a:prstGeom>
        </p:spPr>
      </p:pic>
    </p:spTree>
    <p:extLst>
      <p:ext uri="{BB962C8B-B14F-4D97-AF65-F5344CB8AC3E}">
        <p14:creationId xmlns:p14="http://schemas.microsoft.com/office/powerpoint/2010/main" val="5665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75516"/>
            <a:ext cx="12174682" cy="1325563"/>
          </a:xfrm>
        </p:spPr>
        <p:txBody>
          <a:bodyPr/>
          <a:lstStyle/>
          <a:p>
            <a:pPr algn="ctr"/>
            <a:r>
              <a:rPr lang="en-US" b="1" dirty="0" smtClean="0">
                <a:solidFill>
                  <a:schemeClr val="accent1">
                    <a:lumMod val="50000"/>
                  </a:schemeClr>
                </a:solidFill>
                <a:latin typeface="+mn-lt"/>
              </a:rPr>
              <a:t>Post Visit</a:t>
            </a:r>
            <a:endParaRPr lang="en-US" b="1" dirty="0">
              <a:solidFill>
                <a:schemeClr val="accent1">
                  <a:lumMod val="50000"/>
                </a:schemeClr>
              </a:solidFill>
              <a:latin typeface="+mn-lt"/>
            </a:endParaRPr>
          </a:p>
        </p:txBody>
      </p:sp>
      <p:sp>
        <p:nvSpPr>
          <p:cNvPr id="6" name="TextBox 5"/>
          <p:cNvSpPr txBox="1"/>
          <p:nvPr/>
        </p:nvSpPr>
        <p:spPr>
          <a:xfrm>
            <a:off x="850605" y="2317898"/>
            <a:ext cx="10781414" cy="1323439"/>
          </a:xfrm>
          <a:prstGeom prst="rect">
            <a:avLst/>
          </a:prstGeom>
          <a:noFill/>
        </p:spPr>
        <p:txBody>
          <a:bodyPr wrap="square" rtlCol="0">
            <a:spAutoFit/>
          </a:bodyPr>
          <a:lstStyle/>
          <a:p>
            <a:pPr algn="ctr"/>
            <a:r>
              <a:rPr lang="en-US" sz="2000" b="1" dirty="0" smtClean="0"/>
              <a:t>Federal Depository Support Services</a:t>
            </a:r>
            <a:br>
              <a:rPr lang="en-US" sz="2000" b="1" dirty="0" smtClean="0"/>
            </a:br>
            <a:endParaRPr lang="en-US" sz="2000" b="1" dirty="0" smtClean="0"/>
          </a:p>
          <a:p>
            <a:pPr algn="ctr"/>
            <a:r>
              <a:rPr lang="en-US" sz="2000" b="1" dirty="0" smtClean="0"/>
              <a:t>202-512-1119</a:t>
            </a:r>
          </a:p>
          <a:p>
            <a:pPr algn="ctr"/>
            <a:r>
              <a:rPr lang="en-US" sz="2000" b="1" dirty="0" smtClean="0"/>
              <a:t>fdlpoutreach@gpo.gov</a:t>
            </a:r>
            <a:endParaRPr lang="en-US" sz="20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94344"/>
            <a:ext cx="2862816" cy="3817088"/>
          </a:xfrm>
          <a:prstGeom prst="rect">
            <a:avLst/>
          </a:prstGeom>
        </p:spPr>
      </p:pic>
      <p:sp>
        <p:nvSpPr>
          <p:cNvPr id="9" name="TextBox 8"/>
          <p:cNvSpPr txBox="1"/>
          <p:nvPr/>
        </p:nvSpPr>
        <p:spPr>
          <a:xfrm>
            <a:off x="2862816" y="5847907"/>
            <a:ext cx="5741581" cy="382772"/>
          </a:xfrm>
          <a:prstGeom prst="rect">
            <a:avLst/>
          </a:prstGeom>
          <a:noFill/>
        </p:spPr>
        <p:txBody>
          <a:bodyPr wrap="square" rtlCol="0">
            <a:spAutoFit/>
          </a:bodyPr>
          <a:lstStyle/>
          <a:p>
            <a:r>
              <a:rPr lang="en-US" dirty="0" smtClean="0"/>
              <a:t>0044C University of San Francisco in California</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116" y="491128"/>
            <a:ext cx="3780884" cy="2835663"/>
          </a:xfrm>
          <a:prstGeom prst="rect">
            <a:avLst/>
          </a:prstGeom>
        </p:spPr>
      </p:pic>
      <p:sp>
        <p:nvSpPr>
          <p:cNvPr id="13" name="TextBox 12"/>
          <p:cNvSpPr txBox="1"/>
          <p:nvPr/>
        </p:nvSpPr>
        <p:spPr>
          <a:xfrm>
            <a:off x="8782493" y="3641337"/>
            <a:ext cx="3409507" cy="646331"/>
          </a:xfrm>
          <a:prstGeom prst="rect">
            <a:avLst/>
          </a:prstGeom>
          <a:noFill/>
        </p:spPr>
        <p:txBody>
          <a:bodyPr wrap="square" rtlCol="0">
            <a:spAutoFit/>
          </a:bodyPr>
          <a:lstStyle/>
          <a:p>
            <a:r>
              <a:rPr lang="en-US" dirty="0" smtClean="0"/>
              <a:t>0229 Shreve Memorial Library in Louisiana</a:t>
            </a:r>
            <a:endParaRPr lang="en-US" dirty="0"/>
          </a:p>
        </p:txBody>
      </p:sp>
    </p:spTree>
    <p:extLst>
      <p:ext uri="{BB962C8B-B14F-4D97-AF65-F5344CB8AC3E}">
        <p14:creationId xmlns:p14="http://schemas.microsoft.com/office/powerpoint/2010/main" val="2920439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960438"/>
          </a:xfrm>
        </p:spPr>
        <p:txBody>
          <a:bodyPr/>
          <a:lstStyle/>
          <a:p>
            <a:pPr algn="ctr"/>
            <a:r>
              <a:rPr lang="en-US" b="1" dirty="0" smtClean="0">
                <a:solidFill>
                  <a:schemeClr val="accent1">
                    <a:lumMod val="50000"/>
                  </a:schemeClr>
                </a:solidFill>
                <a:latin typeface="+mn-lt"/>
                <a:ea typeface="ＭＳ Ｐゴシック" pitchFamily="34" charset="-128"/>
              </a:rPr>
              <a:t>Overview</a:t>
            </a:r>
            <a:endParaRPr lang="en-US" dirty="0">
              <a:solidFill>
                <a:schemeClr val="accent1">
                  <a:lumMod val="50000"/>
                </a:schemeClr>
              </a:solidFill>
              <a:latin typeface="+mn-lt"/>
            </a:endParaRPr>
          </a:p>
        </p:txBody>
      </p:sp>
      <p:sp>
        <p:nvSpPr>
          <p:cNvPr id="3" name="Content Placeholder 2"/>
          <p:cNvSpPr>
            <a:spLocks noGrp="1"/>
          </p:cNvSpPr>
          <p:nvPr>
            <p:ph idx="1"/>
          </p:nvPr>
        </p:nvSpPr>
        <p:spPr>
          <a:xfrm>
            <a:off x="2133600" y="1295401"/>
            <a:ext cx="8077200" cy="4830763"/>
          </a:xfrm>
        </p:spPr>
        <p:txBody>
          <a:bodyPr/>
          <a:lstStyle/>
          <a:p>
            <a:pPr marL="0" indent="0">
              <a:buNone/>
            </a:pPr>
            <a:endParaRPr lang="en-US" dirty="0" smtClean="0"/>
          </a:p>
          <a:p>
            <a:pPr marL="0" indent="0">
              <a:buNone/>
            </a:pPr>
            <a:endParaRPr lang="en-US" dirty="0" smtClean="0"/>
          </a:p>
          <a:p>
            <a:endParaRPr lang="en-US" dirty="0"/>
          </a:p>
        </p:txBody>
      </p:sp>
      <p:sp>
        <p:nvSpPr>
          <p:cNvPr id="4" name="TextBox 3"/>
          <p:cNvSpPr txBox="1"/>
          <p:nvPr/>
        </p:nvSpPr>
        <p:spPr>
          <a:xfrm>
            <a:off x="990600" y="1471009"/>
            <a:ext cx="10210800" cy="1569660"/>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Why GPO visits a library.</a:t>
            </a:r>
            <a:endParaRPr lang="en-US" sz="3200" dirty="0"/>
          </a:p>
          <a:p>
            <a:pPr marL="285750" indent="-285750">
              <a:buFont typeface="Arial" panose="020B0604020202020204" pitchFamily="34" charset="0"/>
              <a:buChar char="•"/>
            </a:pPr>
            <a:r>
              <a:rPr lang="en-US" sz="3200" dirty="0" smtClean="0"/>
              <a:t>How to prepare for a visit. </a:t>
            </a:r>
          </a:p>
          <a:p>
            <a:pPr marL="285750" indent="-285750">
              <a:buFont typeface="Arial" panose="020B0604020202020204" pitchFamily="34" charset="0"/>
              <a:buChar char="•"/>
            </a:pPr>
            <a:r>
              <a:rPr lang="en-US" sz="3200" dirty="0" smtClean="0"/>
              <a:t>Regional impressions. </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2435" y="1719192"/>
            <a:ext cx="3818965" cy="2864224"/>
          </a:xfrm>
          <a:prstGeom prst="rect">
            <a:avLst/>
          </a:prstGeom>
        </p:spPr>
      </p:pic>
      <p:sp>
        <p:nvSpPr>
          <p:cNvPr id="9" name="TextBox 8"/>
          <p:cNvSpPr txBox="1"/>
          <p:nvPr/>
        </p:nvSpPr>
        <p:spPr>
          <a:xfrm>
            <a:off x="7785847" y="4583416"/>
            <a:ext cx="3567953" cy="1200329"/>
          </a:xfrm>
          <a:prstGeom prst="rect">
            <a:avLst/>
          </a:prstGeom>
          <a:noFill/>
        </p:spPr>
        <p:txBody>
          <a:bodyPr wrap="square" rtlCol="0">
            <a:spAutoFit/>
          </a:bodyPr>
          <a:lstStyle/>
          <a:p>
            <a:r>
              <a:rPr lang="en-US" dirty="0" smtClean="0"/>
              <a:t>Outreach Librarian Kathy Carmichael and Chief Robin Haun-Mohamed visit DePauw University in Indiana</a:t>
            </a:r>
            <a:endParaRPr lang="en-US"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37475"/>
            <a:ext cx="2439327" cy="3252436"/>
          </a:xfrm>
          <a:prstGeom prst="rect">
            <a:avLst/>
          </a:prstGeom>
        </p:spPr>
      </p:pic>
      <p:sp>
        <p:nvSpPr>
          <p:cNvPr id="14" name="TextBox 13"/>
          <p:cNvSpPr txBox="1"/>
          <p:nvPr/>
        </p:nvSpPr>
        <p:spPr>
          <a:xfrm>
            <a:off x="2429435" y="4583416"/>
            <a:ext cx="3810000" cy="646331"/>
          </a:xfrm>
          <a:prstGeom prst="rect">
            <a:avLst/>
          </a:prstGeom>
          <a:noFill/>
        </p:spPr>
        <p:txBody>
          <a:bodyPr wrap="square" rtlCol="0">
            <a:spAutoFit/>
          </a:bodyPr>
          <a:lstStyle/>
          <a:p>
            <a:r>
              <a:rPr lang="en-US" dirty="0" smtClean="0"/>
              <a:t>Outreach Librarian Kathy Bayer at the University of Alabama</a:t>
            </a:r>
            <a:endParaRPr lang="en-US" dirty="0"/>
          </a:p>
        </p:txBody>
      </p:sp>
    </p:spTree>
    <p:extLst>
      <p:ext uri="{BB962C8B-B14F-4D97-AF65-F5344CB8AC3E}">
        <p14:creationId xmlns:p14="http://schemas.microsoft.com/office/powerpoint/2010/main" val="1188297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75516"/>
            <a:ext cx="12174682" cy="1325563"/>
          </a:xfrm>
        </p:spPr>
        <p:txBody>
          <a:bodyPr/>
          <a:lstStyle/>
          <a:p>
            <a:pPr algn="ctr"/>
            <a:r>
              <a:rPr lang="en-US" b="1" dirty="0" smtClean="0">
                <a:solidFill>
                  <a:schemeClr val="accent1">
                    <a:lumMod val="50000"/>
                  </a:schemeClr>
                </a:solidFill>
                <a:latin typeface="+mn-lt"/>
              </a:rPr>
              <a:t>Visits Described</a:t>
            </a:r>
            <a:endParaRPr lang="en-US" b="1" dirty="0">
              <a:solidFill>
                <a:schemeClr val="accent1">
                  <a:lumMod val="50000"/>
                </a:schemeClr>
              </a:solidFill>
              <a:latin typeface="+mn-lt"/>
            </a:endParaRPr>
          </a:p>
        </p:txBody>
      </p:sp>
      <p:pic>
        <p:nvPicPr>
          <p:cNvPr id="1026" name="Picture 2" descr="Image result for why&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034" y="1701079"/>
            <a:ext cx="6953250" cy="297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07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bwMode="auto">
          <a:xfrm>
            <a:off x="816077" y="838200"/>
            <a:ext cx="10441857" cy="990600"/>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US" sz="2800" b="1" dirty="0">
                <a:solidFill>
                  <a:schemeClr val="accent1">
                    <a:lumMod val="50000"/>
                  </a:schemeClr>
                </a:solidFill>
                <a:latin typeface="Helvetica" pitchFamily="34" charset="0"/>
                <a:ea typeface="ＭＳ Ｐゴシック" pitchFamily="34" charset="-128"/>
              </a:rPr>
              <a:t>Library Services and Content Management, </a:t>
            </a:r>
            <a:r>
              <a:rPr lang="en-US" sz="2800" b="1" dirty="0" smtClean="0">
                <a:solidFill>
                  <a:schemeClr val="accent1">
                    <a:lumMod val="50000"/>
                  </a:schemeClr>
                </a:solidFill>
                <a:latin typeface="Helvetica" pitchFamily="34" charset="0"/>
                <a:ea typeface="ＭＳ Ｐゴシック" pitchFamily="34" charset="-128"/>
              </a:rPr>
              <a:t/>
            </a:r>
            <a:br>
              <a:rPr lang="en-US" sz="2800" b="1" dirty="0" smtClean="0">
                <a:solidFill>
                  <a:schemeClr val="accent1">
                    <a:lumMod val="50000"/>
                  </a:schemeClr>
                </a:solidFill>
                <a:latin typeface="Helvetica" pitchFamily="34" charset="0"/>
                <a:ea typeface="ＭＳ Ｐゴシック" pitchFamily="34" charset="-128"/>
              </a:rPr>
            </a:br>
            <a:r>
              <a:rPr lang="en-US" sz="2800" b="1" dirty="0" smtClean="0">
                <a:solidFill>
                  <a:schemeClr val="accent1">
                    <a:lumMod val="50000"/>
                  </a:schemeClr>
                </a:solidFill>
                <a:latin typeface="Helvetica" pitchFamily="34" charset="0"/>
                <a:ea typeface="ＭＳ Ｐゴシック" pitchFamily="34" charset="-128"/>
              </a:rPr>
              <a:t>FDL Support </a:t>
            </a:r>
            <a:r>
              <a:rPr lang="en-US" sz="2800" b="1" dirty="0">
                <a:solidFill>
                  <a:schemeClr val="accent1">
                    <a:lumMod val="50000"/>
                  </a:schemeClr>
                </a:solidFill>
                <a:latin typeface="Helvetica" pitchFamily="34" charset="0"/>
                <a:ea typeface="ＭＳ Ｐゴシック" pitchFamily="34" charset="-128"/>
              </a:rPr>
              <a:t>Services</a:t>
            </a:r>
          </a:p>
        </p:txBody>
      </p:sp>
      <p:pic>
        <p:nvPicPr>
          <p:cNvPr id="18437" name="Picture 5"/>
          <p:cNvPicPr>
            <a:picLocks noChangeAspect="1" noChangeArrowheads="1"/>
          </p:cNvPicPr>
          <p:nvPr/>
        </p:nvPicPr>
        <p:blipFill>
          <a:blip r:embed="rId3"/>
          <a:srcRect/>
          <a:stretch>
            <a:fillRect/>
          </a:stretch>
        </p:blipFill>
        <p:spPr bwMode="auto">
          <a:xfrm>
            <a:off x="4341078" y="1937629"/>
            <a:ext cx="1225210" cy="1456746"/>
          </a:xfrm>
          <a:prstGeom prst="rect">
            <a:avLst/>
          </a:prstGeom>
          <a:noFill/>
          <a:ln w="9525">
            <a:noFill/>
            <a:miter lim="800000"/>
            <a:headEnd/>
            <a:tailEnd/>
          </a:ln>
        </p:spPr>
      </p:pic>
      <p:pic>
        <p:nvPicPr>
          <p:cNvPr id="18438" name="Picture 6"/>
          <p:cNvPicPr>
            <a:picLocks noChangeAspect="1" noChangeArrowheads="1"/>
          </p:cNvPicPr>
          <p:nvPr/>
        </p:nvPicPr>
        <p:blipFill>
          <a:blip r:embed="rId4"/>
          <a:srcRect/>
          <a:stretch>
            <a:fillRect/>
          </a:stretch>
        </p:blipFill>
        <p:spPr bwMode="auto">
          <a:xfrm>
            <a:off x="2155035" y="3569882"/>
            <a:ext cx="1289050" cy="1438275"/>
          </a:xfrm>
          <a:prstGeom prst="rect">
            <a:avLst/>
          </a:prstGeom>
          <a:noFill/>
          <a:ln w="9525">
            <a:noFill/>
            <a:miter lim="800000"/>
            <a:headEnd/>
            <a:tailEnd/>
          </a:ln>
        </p:spPr>
      </p:pic>
      <p:pic>
        <p:nvPicPr>
          <p:cNvPr id="18439" name="Picture 7"/>
          <p:cNvPicPr>
            <a:picLocks noChangeAspect="1" noChangeArrowheads="1"/>
          </p:cNvPicPr>
          <p:nvPr/>
        </p:nvPicPr>
        <p:blipFill>
          <a:blip r:embed="rId5"/>
          <a:srcRect/>
          <a:stretch>
            <a:fillRect/>
          </a:stretch>
        </p:blipFill>
        <p:spPr bwMode="auto">
          <a:xfrm>
            <a:off x="8932369" y="3590149"/>
            <a:ext cx="1301750" cy="1438275"/>
          </a:xfrm>
          <a:prstGeom prst="rect">
            <a:avLst/>
          </a:prstGeom>
          <a:noFill/>
          <a:ln w="9525">
            <a:noFill/>
            <a:miter lim="800000"/>
            <a:headEnd/>
            <a:tailEnd/>
          </a:ln>
        </p:spPr>
      </p:pic>
      <p:sp>
        <p:nvSpPr>
          <p:cNvPr id="18441" name="TextBox 1"/>
          <p:cNvSpPr txBox="1">
            <a:spLocks noChangeArrowheads="1"/>
          </p:cNvSpPr>
          <p:nvPr/>
        </p:nvSpPr>
        <p:spPr bwMode="auto">
          <a:xfrm>
            <a:off x="1524000" y="5184232"/>
            <a:ext cx="9067800" cy="1077218"/>
          </a:xfrm>
          <a:prstGeom prst="rect">
            <a:avLst/>
          </a:prstGeom>
          <a:noFill/>
          <a:ln w="9525">
            <a:noFill/>
            <a:miter lim="800000"/>
            <a:headEnd/>
            <a:tailEnd/>
          </a:ln>
        </p:spPr>
        <p:txBody>
          <a:bodyPr>
            <a:spAutoFit/>
          </a:bodyPr>
          <a:lstStyle/>
          <a:p>
            <a:r>
              <a:rPr lang="en-US" sz="1600" b="1" dirty="0">
                <a:solidFill>
                  <a:prstClr val="black"/>
                </a:solidFill>
                <a:latin typeface="Calibri"/>
              </a:rPr>
              <a:t>Top row:</a:t>
            </a:r>
            <a:r>
              <a:rPr lang="en-US" sz="1600" i="1" dirty="0">
                <a:solidFill>
                  <a:prstClr val="black"/>
                </a:solidFill>
                <a:latin typeface="Calibri"/>
              </a:rPr>
              <a:t> </a:t>
            </a:r>
            <a:r>
              <a:rPr lang="en-US" sz="1600" dirty="0">
                <a:solidFill>
                  <a:prstClr val="black"/>
                </a:solidFill>
                <a:latin typeface="Calibri"/>
              </a:rPr>
              <a:t>Laurie Hall</a:t>
            </a:r>
            <a:r>
              <a:rPr lang="en-US" sz="1600" i="1" dirty="0">
                <a:solidFill>
                  <a:prstClr val="black"/>
                </a:solidFill>
                <a:latin typeface="Calibri"/>
              </a:rPr>
              <a:t>, Superintendent of Documents; </a:t>
            </a:r>
            <a:r>
              <a:rPr lang="en-US" sz="1600" dirty="0">
                <a:solidFill>
                  <a:prstClr val="black"/>
                </a:solidFill>
                <a:latin typeface="Calibri"/>
              </a:rPr>
              <a:t>Kathy Bayer, </a:t>
            </a:r>
            <a:r>
              <a:rPr lang="en-US" sz="1600" i="1" dirty="0">
                <a:solidFill>
                  <a:prstClr val="black"/>
                </a:solidFill>
                <a:latin typeface="Calibri"/>
              </a:rPr>
              <a:t>Outreach Librarian, </a:t>
            </a:r>
            <a:r>
              <a:rPr lang="en-US" sz="1600" dirty="0">
                <a:solidFill>
                  <a:prstClr val="black"/>
                </a:solidFill>
                <a:latin typeface="Calibri"/>
              </a:rPr>
              <a:t>Manisha Bhattacharya, </a:t>
            </a:r>
            <a:r>
              <a:rPr lang="en-US" sz="1600" i="1" dirty="0">
                <a:solidFill>
                  <a:prstClr val="black"/>
                </a:solidFill>
                <a:latin typeface="Calibri"/>
              </a:rPr>
              <a:t>Administrative Librarian,</a:t>
            </a:r>
            <a:r>
              <a:rPr lang="en-US" sz="1600" dirty="0">
                <a:solidFill>
                  <a:prstClr val="black"/>
                </a:solidFill>
                <a:latin typeface="Calibri"/>
              </a:rPr>
              <a:t> Melissa Fairfield, </a:t>
            </a:r>
            <a:r>
              <a:rPr lang="en-US" sz="1600" i="1" dirty="0">
                <a:solidFill>
                  <a:prstClr val="black"/>
                </a:solidFill>
                <a:latin typeface="Calibri"/>
              </a:rPr>
              <a:t>Planning Specialist</a:t>
            </a:r>
          </a:p>
          <a:p>
            <a:endParaRPr lang="en-US" sz="1600" dirty="0">
              <a:solidFill>
                <a:prstClr val="black"/>
              </a:solidFill>
              <a:latin typeface="Helvetica" pitchFamily="34" charset="0"/>
            </a:endParaRPr>
          </a:p>
          <a:p>
            <a:r>
              <a:rPr lang="en-US" sz="1600" b="1" dirty="0">
                <a:solidFill>
                  <a:prstClr val="black"/>
                </a:solidFill>
                <a:latin typeface="Calibri"/>
              </a:rPr>
              <a:t>Bottom Row: </a:t>
            </a:r>
            <a:r>
              <a:rPr lang="en-US" sz="1600" i="1" dirty="0">
                <a:solidFill>
                  <a:prstClr val="black"/>
                </a:solidFill>
                <a:latin typeface="Calibri"/>
              </a:rPr>
              <a:t>Outreach Librarians:</a:t>
            </a:r>
            <a:r>
              <a:rPr lang="en-US" sz="1600" b="1" dirty="0">
                <a:solidFill>
                  <a:prstClr val="black"/>
                </a:solidFill>
                <a:latin typeface="Calibri"/>
              </a:rPr>
              <a:t> </a:t>
            </a:r>
            <a:r>
              <a:rPr lang="en-US" sz="1600" dirty="0">
                <a:solidFill>
                  <a:prstClr val="black"/>
                </a:solidFill>
                <a:latin typeface="Calibri"/>
              </a:rPr>
              <a:t>Ashley Dahlen, Kathy Carmichael, Lara Flint, Jaime Hays, Joe Paskoski</a:t>
            </a:r>
            <a:endParaRPr lang="en-US" sz="1600" b="1" dirty="0">
              <a:solidFill>
                <a:srgbClr val="FF0000"/>
              </a:solidFill>
              <a:latin typeface="Calibri"/>
            </a:endParaRPr>
          </a:p>
        </p:txBody>
      </p:sp>
      <p:pic>
        <p:nvPicPr>
          <p:cNvPr id="18444" name="Picture 14"/>
          <p:cNvPicPr>
            <a:picLocks noChangeAspect="1" noChangeArrowheads="1"/>
          </p:cNvPicPr>
          <p:nvPr/>
        </p:nvPicPr>
        <p:blipFill>
          <a:blip r:embed="rId6"/>
          <a:srcRect/>
          <a:stretch>
            <a:fillRect/>
          </a:stretch>
        </p:blipFill>
        <p:spPr bwMode="auto">
          <a:xfrm>
            <a:off x="5677160" y="3541809"/>
            <a:ext cx="1219200" cy="1436688"/>
          </a:xfrm>
          <a:prstGeom prst="rect">
            <a:avLst/>
          </a:prstGeom>
          <a:noFill/>
          <a:ln w="9525">
            <a:noFill/>
            <a:miter lim="800000"/>
            <a:headEnd/>
            <a:tailEnd/>
          </a:ln>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73978" y="3575000"/>
            <a:ext cx="1480775" cy="141931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00749" y="1731522"/>
            <a:ext cx="1331290" cy="1668380"/>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83018" y="2004877"/>
            <a:ext cx="1543468" cy="1451045"/>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67355" y="2031751"/>
            <a:ext cx="1006623" cy="1362624"/>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09202" y="3684682"/>
            <a:ext cx="1399829" cy="1323475"/>
          </a:xfrm>
          <a:prstGeom prst="rect">
            <a:avLst/>
          </a:prstGeom>
        </p:spPr>
      </p:pic>
    </p:spTree>
    <p:extLst>
      <p:ext uri="{BB962C8B-B14F-4D97-AF65-F5344CB8AC3E}">
        <p14:creationId xmlns:p14="http://schemas.microsoft.com/office/powerpoint/2010/main" val="1429489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095579" y="522989"/>
            <a:ext cx="5958774" cy="5958774"/>
          </a:xfrm>
          <a:prstGeom prst="rect">
            <a:avLst/>
          </a:prstGeom>
        </p:spPr>
      </p:pic>
    </p:spTree>
    <p:extLst>
      <p:ext uri="{BB962C8B-B14F-4D97-AF65-F5344CB8AC3E}">
        <p14:creationId xmlns:p14="http://schemas.microsoft.com/office/powerpoint/2010/main" val="1859467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75516"/>
            <a:ext cx="12174682" cy="1325563"/>
          </a:xfrm>
        </p:spPr>
        <p:txBody>
          <a:bodyPr/>
          <a:lstStyle/>
          <a:p>
            <a:pPr algn="ctr"/>
            <a:r>
              <a:rPr lang="en-US" b="1" dirty="0" smtClean="0">
                <a:solidFill>
                  <a:schemeClr val="accent1">
                    <a:lumMod val="50000"/>
                  </a:schemeClr>
                </a:solidFill>
                <a:latin typeface="+mn-lt"/>
              </a:rPr>
              <a:t>Visit Basics</a:t>
            </a:r>
            <a:endParaRPr lang="en-US" b="1" dirty="0">
              <a:solidFill>
                <a:schemeClr val="accent1">
                  <a:lumMod val="50000"/>
                </a:schemeClr>
              </a:solidFill>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3412"/>
            <a:ext cx="3048000" cy="2286000"/>
          </a:xfrm>
          <a:prstGeom prst="rect">
            <a:avLst/>
          </a:prstGeom>
        </p:spPr>
      </p:pic>
      <p:sp>
        <p:nvSpPr>
          <p:cNvPr id="5" name="TextBox 4"/>
          <p:cNvSpPr txBox="1"/>
          <p:nvPr/>
        </p:nvSpPr>
        <p:spPr>
          <a:xfrm>
            <a:off x="3209365" y="6167718"/>
            <a:ext cx="3639670" cy="369332"/>
          </a:xfrm>
          <a:prstGeom prst="rect">
            <a:avLst/>
          </a:prstGeom>
          <a:noFill/>
        </p:spPr>
        <p:txBody>
          <a:bodyPr wrap="square" rtlCol="0">
            <a:spAutoFit/>
          </a:bodyPr>
          <a:lstStyle/>
          <a:p>
            <a:r>
              <a:rPr lang="en-US" dirty="0" smtClean="0"/>
              <a:t>0517B </a:t>
            </a:r>
            <a:r>
              <a:rPr lang="en-US" dirty="0"/>
              <a:t>Oglala Lakota </a:t>
            </a:r>
            <a:r>
              <a:rPr lang="en-US" dirty="0" smtClean="0"/>
              <a:t>College in SD</a:t>
            </a: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450" y="2664012"/>
            <a:ext cx="2876550" cy="3835400"/>
          </a:xfrm>
          <a:prstGeom prst="rect">
            <a:avLst/>
          </a:prstGeom>
        </p:spPr>
      </p:pic>
      <p:sp>
        <p:nvSpPr>
          <p:cNvPr id="8" name="TextBox 7"/>
          <p:cNvSpPr txBox="1"/>
          <p:nvPr/>
        </p:nvSpPr>
        <p:spPr>
          <a:xfrm>
            <a:off x="9315450" y="2347410"/>
            <a:ext cx="2994212" cy="369332"/>
          </a:xfrm>
          <a:prstGeom prst="rect">
            <a:avLst/>
          </a:prstGeom>
          <a:noFill/>
        </p:spPr>
        <p:txBody>
          <a:bodyPr wrap="square" rtlCol="0">
            <a:spAutoFit/>
          </a:bodyPr>
          <a:lstStyle/>
          <a:p>
            <a:r>
              <a:rPr lang="en-US" dirty="0" smtClean="0"/>
              <a:t>0627 University of Vermont</a:t>
            </a:r>
            <a:endParaRPr lang="en-US"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5507" y="1047762"/>
            <a:ext cx="3299012" cy="2474259"/>
          </a:xfrm>
          <a:prstGeom prst="rect">
            <a:avLst/>
          </a:prstGeom>
        </p:spPr>
      </p:pic>
      <p:sp>
        <p:nvSpPr>
          <p:cNvPr id="10" name="TextBox 9"/>
          <p:cNvSpPr txBox="1"/>
          <p:nvPr/>
        </p:nvSpPr>
        <p:spPr>
          <a:xfrm>
            <a:off x="286869" y="3844080"/>
            <a:ext cx="3281084" cy="369332"/>
          </a:xfrm>
          <a:prstGeom prst="rect">
            <a:avLst/>
          </a:prstGeom>
          <a:noFill/>
        </p:spPr>
        <p:txBody>
          <a:bodyPr wrap="square" rtlCol="0">
            <a:spAutoFit/>
          </a:bodyPr>
          <a:lstStyle/>
          <a:p>
            <a:r>
              <a:rPr lang="en-US" dirty="0" smtClean="0"/>
              <a:t>0653 West Virginia University </a:t>
            </a:r>
            <a:endParaRPr lang="en-US" dirty="0"/>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6141" y="1376083"/>
            <a:ext cx="4817035" cy="3612776"/>
          </a:xfrm>
          <a:prstGeom prst="rect">
            <a:avLst/>
          </a:prstGeom>
        </p:spPr>
      </p:pic>
      <p:sp>
        <p:nvSpPr>
          <p:cNvPr id="12" name="TextBox 11"/>
          <p:cNvSpPr txBox="1"/>
          <p:nvPr/>
        </p:nvSpPr>
        <p:spPr>
          <a:xfrm>
            <a:off x="4239999" y="4987080"/>
            <a:ext cx="3729317" cy="369332"/>
          </a:xfrm>
          <a:prstGeom prst="rect">
            <a:avLst/>
          </a:prstGeom>
          <a:noFill/>
        </p:spPr>
        <p:txBody>
          <a:bodyPr wrap="square" rtlCol="0">
            <a:spAutoFit/>
          </a:bodyPr>
          <a:lstStyle/>
          <a:p>
            <a:r>
              <a:rPr lang="en-US" dirty="0" smtClean="0"/>
              <a:t>0598 Longview Public Library in TX </a:t>
            </a:r>
            <a:endParaRPr lang="en-US" dirty="0"/>
          </a:p>
        </p:txBody>
      </p:sp>
    </p:spTree>
    <p:extLst>
      <p:ext uri="{BB962C8B-B14F-4D97-AF65-F5344CB8AC3E}">
        <p14:creationId xmlns:p14="http://schemas.microsoft.com/office/powerpoint/2010/main" val="1795568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75516"/>
            <a:ext cx="12174682" cy="1325563"/>
          </a:xfrm>
        </p:spPr>
        <p:txBody>
          <a:bodyPr/>
          <a:lstStyle/>
          <a:p>
            <a:pPr algn="ctr"/>
            <a:r>
              <a:rPr lang="en-US" b="1" dirty="0" smtClean="0">
                <a:solidFill>
                  <a:schemeClr val="accent1">
                    <a:lumMod val="50000"/>
                  </a:schemeClr>
                </a:solidFill>
                <a:latin typeface="+mn-lt"/>
              </a:rPr>
              <a:t>Visit Basics</a:t>
            </a:r>
            <a:endParaRPr lang="en-US" b="1" dirty="0">
              <a:solidFill>
                <a:schemeClr val="accent1">
                  <a:lumMod val="50000"/>
                </a:schemeClr>
              </a:solidFill>
              <a:latin typeface="+mn-lt"/>
            </a:endParaRPr>
          </a:p>
        </p:txBody>
      </p:sp>
      <p:sp>
        <p:nvSpPr>
          <p:cNvPr id="5" name="TextBox 4"/>
          <p:cNvSpPr txBox="1"/>
          <p:nvPr/>
        </p:nvSpPr>
        <p:spPr>
          <a:xfrm>
            <a:off x="2494560" y="5929725"/>
            <a:ext cx="3639670" cy="646331"/>
          </a:xfrm>
          <a:prstGeom prst="rect">
            <a:avLst/>
          </a:prstGeom>
          <a:noFill/>
        </p:spPr>
        <p:txBody>
          <a:bodyPr wrap="square" rtlCol="0">
            <a:spAutoFit/>
          </a:bodyPr>
          <a:lstStyle/>
          <a:p>
            <a:r>
              <a:rPr lang="en-US" dirty="0" smtClean="0"/>
              <a:t>0111A Florida Institute of Technology</a:t>
            </a:r>
            <a:endParaRPr lang="en-US" dirty="0"/>
          </a:p>
        </p:txBody>
      </p:sp>
      <p:sp>
        <p:nvSpPr>
          <p:cNvPr id="8" name="TextBox 7"/>
          <p:cNvSpPr txBox="1"/>
          <p:nvPr/>
        </p:nvSpPr>
        <p:spPr>
          <a:xfrm>
            <a:off x="9038652" y="3469466"/>
            <a:ext cx="3153347" cy="369332"/>
          </a:xfrm>
          <a:prstGeom prst="rect">
            <a:avLst/>
          </a:prstGeom>
          <a:noFill/>
        </p:spPr>
        <p:txBody>
          <a:bodyPr wrap="square" rtlCol="0">
            <a:spAutoFit/>
          </a:bodyPr>
          <a:lstStyle/>
          <a:p>
            <a:r>
              <a:rPr lang="en-US" dirty="0" smtClean="0"/>
              <a:t>0413A U.S. Courts Library in NY</a:t>
            </a:r>
            <a:endParaRPr lang="en-US" dirty="0"/>
          </a:p>
        </p:txBody>
      </p:sp>
      <p:sp>
        <p:nvSpPr>
          <p:cNvPr id="10" name="TextBox 9"/>
          <p:cNvSpPr txBox="1"/>
          <p:nvPr/>
        </p:nvSpPr>
        <p:spPr>
          <a:xfrm>
            <a:off x="286866" y="2711032"/>
            <a:ext cx="3281084" cy="369332"/>
          </a:xfrm>
          <a:prstGeom prst="rect">
            <a:avLst/>
          </a:prstGeom>
          <a:noFill/>
        </p:spPr>
        <p:txBody>
          <a:bodyPr wrap="square" rtlCol="0">
            <a:spAutoFit/>
          </a:bodyPr>
          <a:lstStyle/>
          <a:p>
            <a:r>
              <a:rPr lang="en-US" dirty="0"/>
              <a:t>0170 </a:t>
            </a:r>
            <a:r>
              <a:rPr lang="en-US" dirty="0" smtClean="0"/>
              <a:t>Indiana </a:t>
            </a:r>
            <a:r>
              <a:rPr lang="en-US" dirty="0"/>
              <a:t>State Library</a:t>
            </a:r>
          </a:p>
        </p:txBody>
      </p:sp>
      <p:sp>
        <p:nvSpPr>
          <p:cNvPr id="12" name="TextBox 11"/>
          <p:cNvSpPr txBox="1"/>
          <p:nvPr/>
        </p:nvSpPr>
        <p:spPr>
          <a:xfrm>
            <a:off x="3991974" y="4742297"/>
            <a:ext cx="4225365" cy="646331"/>
          </a:xfrm>
          <a:prstGeom prst="rect">
            <a:avLst/>
          </a:prstGeom>
          <a:noFill/>
        </p:spPr>
        <p:txBody>
          <a:bodyPr wrap="square" rtlCol="0">
            <a:spAutoFit/>
          </a:bodyPr>
          <a:lstStyle/>
          <a:p>
            <a:r>
              <a:rPr lang="en-US" dirty="0"/>
              <a:t>0060B </a:t>
            </a:r>
            <a:r>
              <a:rPr lang="en-US" dirty="0" smtClean="0"/>
              <a:t>University </a:t>
            </a:r>
            <a:r>
              <a:rPr lang="en-US" dirty="0"/>
              <a:t>of the Pacific </a:t>
            </a:r>
            <a:r>
              <a:rPr lang="en-US" dirty="0" err="1"/>
              <a:t>McGeorge</a:t>
            </a:r>
            <a:r>
              <a:rPr lang="en-US" dirty="0"/>
              <a:t> School of </a:t>
            </a:r>
            <a:r>
              <a:rPr lang="en-US" dirty="0" smtClean="0"/>
              <a:t>Law in CA</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1974" y="2232772"/>
            <a:ext cx="4225365" cy="237676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47440" y="575526"/>
            <a:ext cx="3559938" cy="2002465"/>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78080" y="459966"/>
            <a:ext cx="3013920" cy="301392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18" y="3165506"/>
            <a:ext cx="2528658" cy="33715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84199" y="4317684"/>
            <a:ext cx="3807801" cy="2141888"/>
          </a:xfrm>
          <a:prstGeom prst="rect">
            <a:avLst/>
          </a:prstGeom>
        </p:spPr>
      </p:pic>
      <p:sp>
        <p:nvSpPr>
          <p:cNvPr id="21" name="TextBox 20"/>
          <p:cNvSpPr txBox="1"/>
          <p:nvPr/>
        </p:nvSpPr>
        <p:spPr>
          <a:xfrm>
            <a:off x="6134230" y="5536242"/>
            <a:ext cx="2300633" cy="923330"/>
          </a:xfrm>
          <a:prstGeom prst="rect">
            <a:avLst/>
          </a:prstGeom>
          <a:noFill/>
        </p:spPr>
        <p:txBody>
          <a:bodyPr wrap="square" rtlCol="0">
            <a:spAutoFit/>
          </a:bodyPr>
          <a:lstStyle/>
          <a:p>
            <a:r>
              <a:rPr lang="en-US" dirty="0"/>
              <a:t>0016B </a:t>
            </a:r>
            <a:r>
              <a:rPr lang="en-US" dirty="0" smtClean="0"/>
              <a:t>Alaska </a:t>
            </a:r>
            <a:r>
              <a:rPr lang="en-US" dirty="0"/>
              <a:t>Resources Library &amp; Information Services</a:t>
            </a:r>
          </a:p>
        </p:txBody>
      </p:sp>
    </p:spTree>
    <p:extLst>
      <p:ext uri="{BB962C8B-B14F-4D97-AF65-F5344CB8AC3E}">
        <p14:creationId xmlns:p14="http://schemas.microsoft.com/office/powerpoint/2010/main" val="3304198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18" y="375516"/>
            <a:ext cx="12174682" cy="1325563"/>
          </a:xfrm>
        </p:spPr>
        <p:txBody>
          <a:bodyPr/>
          <a:lstStyle/>
          <a:p>
            <a:pPr algn="ctr"/>
            <a:r>
              <a:rPr lang="en-US" b="1" dirty="0" smtClean="0">
                <a:solidFill>
                  <a:schemeClr val="accent1">
                    <a:lumMod val="50000"/>
                  </a:schemeClr>
                </a:solidFill>
                <a:latin typeface="+mn-lt"/>
              </a:rPr>
              <a:t>Visit Basics</a:t>
            </a:r>
            <a:endParaRPr lang="en-US" b="1" dirty="0">
              <a:solidFill>
                <a:schemeClr val="accent1">
                  <a:lumMod val="50000"/>
                </a:schemeClr>
              </a:solidFill>
              <a:latin typeface="+mn-lt"/>
            </a:endParaRPr>
          </a:p>
        </p:txBody>
      </p:sp>
      <p:sp>
        <p:nvSpPr>
          <p:cNvPr id="5" name="TextBox 4"/>
          <p:cNvSpPr txBox="1"/>
          <p:nvPr/>
        </p:nvSpPr>
        <p:spPr>
          <a:xfrm>
            <a:off x="2494560" y="5929725"/>
            <a:ext cx="3639670" cy="646331"/>
          </a:xfrm>
          <a:prstGeom prst="rect">
            <a:avLst/>
          </a:prstGeom>
          <a:noFill/>
        </p:spPr>
        <p:txBody>
          <a:bodyPr wrap="square" rtlCol="0">
            <a:spAutoFit/>
          </a:bodyPr>
          <a:lstStyle/>
          <a:p>
            <a:r>
              <a:rPr lang="en-US" dirty="0" smtClean="0"/>
              <a:t>0457 </a:t>
            </a:r>
            <a:r>
              <a:rPr lang="en-US" dirty="0"/>
              <a:t>State Historical Society of North Dakota</a:t>
            </a:r>
          </a:p>
        </p:txBody>
      </p:sp>
      <p:sp>
        <p:nvSpPr>
          <p:cNvPr id="8" name="TextBox 7"/>
          <p:cNvSpPr txBox="1"/>
          <p:nvPr/>
        </p:nvSpPr>
        <p:spPr>
          <a:xfrm>
            <a:off x="8823781" y="3130153"/>
            <a:ext cx="3153347" cy="646331"/>
          </a:xfrm>
          <a:prstGeom prst="rect">
            <a:avLst/>
          </a:prstGeom>
          <a:noFill/>
        </p:spPr>
        <p:txBody>
          <a:bodyPr wrap="square" rtlCol="0">
            <a:spAutoFit/>
          </a:bodyPr>
          <a:lstStyle/>
          <a:p>
            <a:r>
              <a:rPr lang="en-US" dirty="0"/>
              <a:t>0211 </a:t>
            </a:r>
            <a:r>
              <a:rPr lang="en-US" dirty="0" smtClean="0"/>
              <a:t>University </a:t>
            </a:r>
            <a:r>
              <a:rPr lang="en-US" dirty="0"/>
              <a:t>of </a:t>
            </a:r>
            <a:r>
              <a:rPr lang="en-US" dirty="0" smtClean="0"/>
              <a:t>Louisville in Kentucky</a:t>
            </a:r>
            <a:endParaRPr lang="en-US" dirty="0"/>
          </a:p>
        </p:txBody>
      </p:sp>
      <p:sp>
        <p:nvSpPr>
          <p:cNvPr id="10" name="TextBox 9"/>
          <p:cNvSpPr txBox="1"/>
          <p:nvPr/>
        </p:nvSpPr>
        <p:spPr>
          <a:xfrm>
            <a:off x="53118" y="3357332"/>
            <a:ext cx="3721330" cy="369332"/>
          </a:xfrm>
          <a:prstGeom prst="rect">
            <a:avLst/>
          </a:prstGeom>
          <a:noFill/>
        </p:spPr>
        <p:txBody>
          <a:bodyPr wrap="square" rtlCol="0">
            <a:spAutoFit/>
          </a:bodyPr>
          <a:lstStyle/>
          <a:p>
            <a:r>
              <a:rPr lang="en-US" dirty="0" smtClean="0"/>
              <a:t>0669 </a:t>
            </a:r>
            <a:r>
              <a:rPr lang="en-US" dirty="0"/>
              <a:t>La Crosse Public </a:t>
            </a:r>
            <a:r>
              <a:rPr lang="en-US" dirty="0" smtClean="0"/>
              <a:t>Library in WI</a:t>
            </a:r>
            <a:endParaRPr lang="en-US" dirty="0"/>
          </a:p>
        </p:txBody>
      </p:sp>
      <p:sp>
        <p:nvSpPr>
          <p:cNvPr id="12" name="TextBox 11"/>
          <p:cNvSpPr txBox="1"/>
          <p:nvPr/>
        </p:nvSpPr>
        <p:spPr>
          <a:xfrm>
            <a:off x="3991974" y="4742297"/>
            <a:ext cx="4225365" cy="369332"/>
          </a:xfrm>
          <a:prstGeom prst="rect">
            <a:avLst/>
          </a:prstGeom>
          <a:noFill/>
        </p:spPr>
        <p:txBody>
          <a:bodyPr wrap="square" rtlCol="0">
            <a:spAutoFit/>
          </a:bodyPr>
          <a:lstStyle/>
          <a:p>
            <a:r>
              <a:rPr lang="en-US" dirty="0" smtClean="0"/>
              <a:t>0594A </a:t>
            </a:r>
            <a:r>
              <a:rPr lang="en-US" dirty="0"/>
              <a:t>Dallas Baptist </a:t>
            </a:r>
            <a:r>
              <a:rPr lang="en-US" dirty="0" smtClean="0"/>
              <a:t>University in TX</a:t>
            </a:r>
            <a:endParaRPr lang="en-US" dirty="0"/>
          </a:p>
        </p:txBody>
      </p:sp>
      <p:sp>
        <p:nvSpPr>
          <p:cNvPr id="21" name="TextBox 20"/>
          <p:cNvSpPr txBox="1"/>
          <p:nvPr/>
        </p:nvSpPr>
        <p:spPr>
          <a:xfrm>
            <a:off x="6134230" y="5536242"/>
            <a:ext cx="2300633" cy="923330"/>
          </a:xfrm>
          <a:prstGeom prst="rect">
            <a:avLst/>
          </a:prstGeom>
          <a:noFill/>
        </p:spPr>
        <p:txBody>
          <a:bodyPr wrap="square" rtlCol="0">
            <a:spAutoFit/>
          </a:bodyPr>
          <a:lstStyle/>
          <a:p>
            <a:r>
              <a:rPr lang="en-US" dirty="0" smtClean="0"/>
              <a:t>0228 </a:t>
            </a:r>
            <a:r>
              <a:rPr lang="en-US" dirty="0"/>
              <a:t>University of Louisiana at </a:t>
            </a:r>
            <a:r>
              <a:rPr lang="en-US" dirty="0" smtClean="0"/>
              <a:t>Lafayette in Louisiana</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4863" y="891980"/>
            <a:ext cx="3890460" cy="218838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1323" y="1827298"/>
            <a:ext cx="3886665" cy="29149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18" y="627613"/>
            <a:ext cx="3332412" cy="249930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5214" y="3864779"/>
            <a:ext cx="3430480" cy="2572860"/>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468" y="3883715"/>
            <a:ext cx="3593565" cy="2021380"/>
          </a:xfrm>
          <a:prstGeom prst="rect">
            <a:avLst/>
          </a:prstGeom>
        </p:spPr>
      </p:pic>
    </p:spTree>
    <p:extLst>
      <p:ext uri="{BB962C8B-B14F-4D97-AF65-F5344CB8AC3E}">
        <p14:creationId xmlns:p14="http://schemas.microsoft.com/office/powerpoint/2010/main" val="1986541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84978"/>
            <a:ext cx="12174767" cy="1322947"/>
          </a:xfrm>
          <a:prstGeom prst="rect">
            <a:avLst/>
          </a:prstGeom>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554" y="1690688"/>
            <a:ext cx="6092446" cy="4351338"/>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1856214"/>
            <a:ext cx="6517341" cy="3164671"/>
          </a:xfrm>
          <a:prstGeom prst="rect">
            <a:avLst/>
          </a:prstGeom>
        </p:spPr>
      </p:pic>
    </p:spTree>
    <p:extLst>
      <p:ext uri="{BB962C8B-B14F-4D97-AF65-F5344CB8AC3E}">
        <p14:creationId xmlns:p14="http://schemas.microsoft.com/office/powerpoint/2010/main" val="4218493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lp-gold.potx" id="{0481DEA9-3073-487A-B903-574FDB359B17}" vid="{D46EF16B-017D-4AEB-9B83-7694C9EE03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3170</TotalTime>
  <Words>2091</Words>
  <Application>Microsoft Office PowerPoint</Application>
  <PresentationFormat>Widescreen</PresentationFormat>
  <Paragraphs>113</Paragraphs>
  <Slides>15</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MS PGothic</vt:lpstr>
      <vt:lpstr>MS PGothic</vt:lpstr>
      <vt:lpstr>Adobe Arabic</vt:lpstr>
      <vt:lpstr>Adobe Gothic Std B</vt:lpstr>
      <vt:lpstr>Arial</vt:lpstr>
      <vt:lpstr>Calibri</vt:lpstr>
      <vt:lpstr>Helvetica</vt:lpstr>
      <vt:lpstr>Myriad Pro</vt:lpstr>
      <vt:lpstr>Trajan Pro</vt:lpstr>
      <vt:lpstr>Office Theme</vt:lpstr>
      <vt:lpstr> GPO on the Go: Condensed, Collaborative, Constructive Conversations </vt:lpstr>
      <vt:lpstr>Overview</vt:lpstr>
      <vt:lpstr>Visits Described</vt:lpstr>
      <vt:lpstr>Library Services and Content Management,  FDL Support Services</vt:lpstr>
      <vt:lpstr>PowerPoint Presentation</vt:lpstr>
      <vt:lpstr>Visit Basics</vt:lpstr>
      <vt:lpstr>Visit Basics</vt:lpstr>
      <vt:lpstr>Visit Basics</vt:lpstr>
      <vt:lpstr>PowerPoint Presentation</vt:lpstr>
      <vt:lpstr>PowerPoint Presentation</vt:lpstr>
      <vt:lpstr>PowerPoint Presentation</vt:lpstr>
      <vt:lpstr>PowerPoint Presentation</vt:lpstr>
      <vt:lpstr>Was the visit beneficial?  </vt:lpstr>
      <vt:lpstr>PowerPoint Presentation</vt:lpstr>
      <vt:lpstr>Post Visit</vt:lpstr>
    </vt:vector>
  </TitlesOfParts>
  <Company>GPO Information Technology &amp; Systems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Davis</dc:creator>
  <cp:lastModifiedBy>Dahlen, Ashley A.</cp:lastModifiedBy>
  <cp:revision>70</cp:revision>
  <dcterms:created xsi:type="dcterms:W3CDTF">2019-05-09T18:06:55Z</dcterms:created>
  <dcterms:modified xsi:type="dcterms:W3CDTF">2019-12-12T15:38:01Z</dcterms:modified>
</cp:coreProperties>
</file>